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6" r:id="rId3"/>
    <p:sldId id="275" r:id="rId4"/>
    <p:sldId id="278" r:id="rId5"/>
    <p:sldId id="265" r:id="rId6"/>
    <p:sldId id="267" r:id="rId7"/>
    <p:sldId id="282" r:id="rId8"/>
    <p:sldId id="266" r:id="rId9"/>
    <p:sldId id="271" r:id="rId10"/>
    <p:sldId id="269" r:id="rId11"/>
    <p:sldId id="272" r:id="rId12"/>
    <p:sldId id="270" r:id="rId13"/>
    <p:sldId id="274" r:id="rId14"/>
    <p:sldId id="273" r:id="rId15"/>
    <p:sldId id="280" r:id="rId16"/>
    <p:sldId id="281" r:id="rId17"/>
    <p:sldId id="259" r:id="rId18"/>
    <p:sldId id="263" r:id="rId19"/>
    <p:sldId id="283" r:id="rId20"/>
    <p:sldId id="258" r:id="rId21"/>
    <p:sldId id="260" r:id="rId22"/>
    <p:sldId id="27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AD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63"/>
  </p:normalViewPr>
  <p:slideViewPr>
    <p:cSldViewPr snapToGrid="0" snapToObjects="1">
      <p:cViewPr varScale="1">
        <p:scale>
          <a:sx n="121" d="100"/>
          <a:sy n="121" d="100"/>
        </p:scale>
        <p:origin x="200"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tiff>
</file>

<file path=ppt/media/image16.tiff>
</file>

<file path=ppt/media/image17.tiff>
</file>

<file path=ppt/media/image18.png>
</file>

<file path=ppt/media/image19.png>
</file>

<file path=ppt/media/image20.png>
</file>

<file path=ppt/media/image3.tiff>
</file>

<file path=ppt/media/image4.tiff>
</file>

<file path=ppt/media/image5.png>
</file>

<file path=ppt/media/image6.tif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11/24/19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11/24/19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11/24/19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11/24/19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11/24/19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11/24/19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11/24/19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11/24/19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11/24/19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11/24/19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11/24/19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11/24/19</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14A5B-8D33-2840-A617-7F586C8B1331}"/>
              </a:ext>
            </a:extLst>
          </p:cNvPr>
          <p:cNvSpPr>
            <a:spLocks noGrp="1"/>
          </p:cNvSpPr>
          <p:nvPr>
            <p:ph type="ctrTitle"/>
          </p:nvPr>
        </p:nvSpPr>
        <p:spPr/>
        <p:txBody>
          <a:bodyPr/>
          <a:lstStyle/>
          <a:p>
            <a:r>
              <a:rPr lang="en-US" dirty="0"/>
              <a:t>Implementing Historical Algorithms</a:t>
            </a:r>
          </a:p>
        </p:txBody>
      </p:sp>
      <p:sp>
        <p:nvSpPr>
          <p:cNvPr id="3" name="Subtitle 2">
            <a:extLst>
              <a:ext uri="{FF2B5EF4-FFF2-40B4-BE49-F238E27FC236}">
                <a16:creationId xmlns:a16="http://schemas.microsoft.com/office/drawing/2014/main" id="{D696EE04-9D77-914E-8056-6AF0E7654865}"/>
              </a:ext>
            </a:extLst>
          </p:cNvPr>
          <p:cNvSpPr>
            <a:spLocks noGrp="1"/>
          </p:cNvSpPr>
          <p:nvPr>
            <p:ph type="subTitle" idx="1"/>
          </p:nvPr>
        </p:nvSpPr>
        <p:spPr/>
        <p:txBody>
          <a:bodyPr/>
          <a:lstStyle/>
          <a:p>
            <a:r>
              <a:rPr lang="en-US" dirty="0"/>
              <a:t>Jeffrey M. Binder</a:t>
            </a:r>
          </a:p>
          <a:p>
            <a:r>
              <a:rPr lang="en-US" dirty="0"/>
              <a:t>Pennsylvania State University</a:t>
            </a:r>
          </a:p>
          <a:p>
            <a:r>
              <a:rPr lang="en-US" dirty="0"/>
              <a:t>@</a:t>
            </a:r>
            <a:r>
              <a:rPr lang="en-US" dirty="0" err="1"/>
              <a:t>JeffMBinder</a:t>
            </a:r>
            <a:endParaRPr lang="en-US" dirty="0"/>
          </a:p>
          <a:p>
            <a:r>
              <a:rPr lang="en-US" dirty="0" err="1"/>
              <a:t>jeffreymbinder.net</a:t>
            </a:r>
            <a:endParaRPr lang="en-US" dirty="0"/>
          </a:p>
        </p:txBody>
      </p:sp>
      <p:pic>
        <p:nvPicPr>
          <p:cNvPr id="5" name="Picture 4">
            <a:extLst>
              <a:ext uri="{FF2B5EF4-FFF2-40B4-BE49-F238E27FC236}">
                <a16:creationId xmlns:a16="http://schemas.microsoft.com/office/drawing/2014/main" id="{B1E20AA4-2542-ED4A-9AFB-3326C1639DA5}"/>
              </a:ext>
            </a:extLst>
          </p:cNvPr>
          <p:cNvPicPr>
            <a:picLocks noChangeAspect="1"/>
          </p:cNvPicPr>
          <p:nvPr/>
        </p:nvPicPr>
        <p:blipFill rotWithShape="1">
          <a:blip r:embed="rId2"/>
          <a:srcRect l="8735" t="27605" r="7273" b="39344"/>
          <a:stretch/>
        </p:blipFill>
        <p:spPr>
          <a:xfrm>
            <a:off x="0" y="-3097163"/>
            <a:ext cx="12192000" cy="7669163"/>
          </a:xfrm>
          <a:prstGeom prst="rect">
            <a:avLst/>
          </a:prstGeom>
          <a:noFill/>
        </p:spPr>
      </p:pic>
      <p:sp>
        <p:nvSpPr>
          <p:cNvPr id="6" name="Rectangle 5">
            <a:extLst>
              <a:ext uri="{FF2B5EF4-FFF2-40B4-BE49-F238E27FC236}">
                <a16:creationId xmlns:a16="http://schemas.microsoft.com/office/drawing/2014/main" id="{E99DFB11-F256-AA4E-B822-F09AAD4D023F}"/>
              </a:ext>
            </a:extLst>
          </p:cNvPr>
          <p:cNvSpPr/>
          <p:nvPr/>
        </p:nvSpPr>
        <p:spPr>
          <a:xfrm>
            <a:off x="-168167" y="-3097163"/>
            <a:ext cx="12517821" cy="7669163"/>
          </a:xfrm>
          <a:prstGeom prst="rect">
            <a:avLst/>
          </a:prstGeom>
          <a:solidFill>
            <a:srgbClr val="1CADE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8571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F9383-B735-8B47-8ACD-ABFB943B0933}"/>
              </a:ext>
            </a:extLst>
          </p:cNvPr>
          <p:cNvSpPr>
            <a:spLocks noGrp="1"/>
          </p:cNvSpPr>
          <p:nvPr>
            <p:ph type="title"/>
          </p:nvPr>
        </p:nvSpPr>
        <p:spPr>
          <a:xfrm>
            <a:off x="1024128" y="585216"/>
            <a:ext cx="6066818" cy="1499616"/>
          </a:xfrm>
        </p:spPr>
        <p:txBody>
          <a:bodyPr>
            <a:normAutofit/>
          </a:bodyPr>
          <a:lstStyle/>
          <a:p>
            <a:r>
              <a:rPr lang="en-US" dirty="0"/>
              <a:t>From Algorism to Algorithms</a:t>
            </a:r>
          </a:p>
        </p:txBody>
      </p:sp>
      <p:sp>
        <p:nvSpPr>
          <p:cNvPr id="2053" name="Content Placeholder 2052">
            <a:extLst>
              <a:ext uri="{FF2B5EF4-FFF2-40B4-BE49-F238E27FC236}">
                <a16:creationId xmlns:a16="http://schemas.microsoft.com/office/drawing/2014/main" id="{FE8B658F-E5B2-492C-8CB0-51AA73CF8DFD}"/>
              </a:ext>
            </a:extLst>
          </p:cNvPr>
          <p:cNvSpPr>
            <a:spLocks noGrp="1"/>
          </p:cNvSpPr>
          <p:nvPr>
            <p:ph idx="1"/>
          </p:nvPr>
        </p:nvSpPr>
        <p:spPr>
          <a:xfrm>
            <a:off x="945931" y="3429000"/>
            <a:ext cx="3857298" cy="2922402"/>
          </a:xfrm>
        </p:spPr>
        <p:txBody>
          <a:bodyPr>
            <a:normAutofit/>
          </a:bodyPr>
          <a:lstStyle/>
          <a:p>
            <a:r>
              <a:rPr lang="en-US" dirty="0"/>
              <a:t>G. W. Leibniz, “Nova </a:t>
            </a:r>
            <a:r>
              <a:rPr lang="en-US" dirty="0" err="1"/>
              <a:t>Methodus</a:t>
            </a:r>
            <a:r>
              <a:rPr lang="en-US" dirty="0"/>
              <a:t> pro </a:t>
            </a:r>
            <a:r>
              <a:rPr lang="en-US" dirty="0" err="1"/>
              <a:t>Maximis</a:t>
            </a:r>
            <a:r>
              <a:rPr lang="en-US" dirty="0"/>
              <a:t> et Minimis” in </a:t>
            </a:r>
            <a:r>
              <a:rPr lang="en-US" i="1" dirty="0"/>
              <a:t>Acta </a:t>
            </a:r>
            <a:r>
              <a:rPr lang="en-US" i="1" dirty="0" err="1"/>
              <a:t>Eruditorum</a:t>
            </a:r>
            <a:r>
              <a:rPr lang="en-US" i="1" dirty="0"/>
              <a:t> </a:t>
            </a:r>
            <a:r>
              <a:rPr lang="en-US" dirty="0"/>
              <a:t>(1684)</a:t>
            </a:r>
          </a:p>
        </p:txBody>
      </p:sp>
      <p:pic>
        <p:nvPicPr>
          <p:cNvPr id="2049" name="Picture 1" descr="page581image117293264">
            <a:extLst>
              <a:ext uri="{FF2B5EF4-FFF2-40B4-BE49-F238E27FC236}">
                <a16:creationId xmlns:a16="http://schemas.microsoft.com/office/drawing/2014/main" id="{7C460E34-CCE0-B248-ACB8-74BC3AE0BBC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0392"/>
          <a:stretch/>
        </p:blipFill>
        <p:spPr bwMode="auto">
          <a:xfrm>
            <a:off x="5996737" y="-136624"/>
            <a:ext cx="5249333" cy="7759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25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F9383-B735-8B47-8ACD-ABFB943B0933}"/>
              </a:ext>
            </a:extLst>
          </p:cNvPr>
          <p:cNvSpPr>
            <a:spLocks noGrp="1"/>
          </p:cNvSpPr>
          <p:nvPr>
            <p:ph type="title"/>
          </p:nvPr>
        </p:nvSpPr>
        <p:spPr>
          <a:xfrm>
            <a:off x="1024127" y="585216"/>
            <a:ext cx="10162985" cy="1499616"/>
          </a:xfrm>
        </p:spPr>
        <p:txBody>
          <a:bodyPr>
            <a:normAutofit/>
          </a:bodyPr>
          <a:lstStyle/>
          <a:p>
            <a:r>
              <a:rPr lang="en-US" dirty="0"/>
              <a:t>From Algorism to Algorithms</a:t>
            </a:r>
          </a:p>
        </p:txBody>
      </p:sp>
      <p:sp>
        <p:nvSpPr>
          <p:cNvPr id="2053" name="Content Placeholder 2052">
            <a:extLst>
              <a:ext uri="{FF2B5EF4-FFF2-40B4-BE49-F238E27FC236}">
                <a16:creationId xmlns:a16="http://schemas.microsoft.com/office/drawing/2014/main" id="{FE8B658F-E5B2-492C-8CB0-51AA73CF8DFD}"/>
              </a:ext>
            </a:extLst>
          </p:cNvPr>
          <p:cNvSpPr>
            <a:spLocks noGrp="1"/>
          </p:cNvSpPr>
          <p:nvPr>
            <p:ph idx="1"/>
          </p:nvPr>
        </p:nvSpPr>
        <p:spPr>
          <a:xfrm>
            <a:off x="2052556" y="5787009"/>
            <a:ext cx="6066819" cy="485775"/>
          </a:xfrm>
        </p:spPr>
        <p:txBody>
          <a:bodyPr>
            <a:normAutofit/>
          </a:bodyPr>
          <a:lstStyle/>
          <a:p>
            <a:r>
              <a:rPr lang="en-US" dirty="0"/>
              <a:t>Charles Hutton, </a:t>
            </a:r>
            <a:r>
              <a:rPr lang="en-US" i="1" dirty="0"/>
              <a:t>A Course of Mathematics </a:t>
            </a:r>
            <a:r>
              <a:rPr lang="en-US" dirty="0"/>
              <a:t>(1836 ed.)</a:t>
            </a:r>
          </a:p>
        </p:txBody>
      </p:sp>
      <p:pic>
        <p:nvPicPr>
          <p:cNvPr id="4" name="Picture 3">
            <a:extLst>
              <a:ext uri="{FF2B5EF4-FFF2-40B4-BE49-F238E27FC236}">
                <a16:creationId xmlns:a16="http://schemas.microsoft.com/office/drawing/2014/main" id="{69C3DF91-AA01-674F-A8A5-AED0F145EE36}"/>
              </a:ext>
            </a:extLst>
          </p:cNvPr>
          <p:cNvPicPr>
            <a:picLocks noChangeAspect="1"/>
          </p:cNvPicPr>
          <p:nvPr/>
        </p:nvPicPr>
        <p:blipFill>
          <a:blip r:embed="rId2"/>
          <a:stretch>
            <a:fillRect/>
          </a:stretch>
        </p:blipFill>
        <p:spPr>
          <a:xfrm>
            <a:off x="1731579" y="2084832"/>
            <a:ext cx="6908800" cy="3581400"/>
          </a:xfrm>
          <a:prstGeom prst="rect">
            <a:avLst/>
          </a:prstGeom>
        </p:spPr>
      </p:pic>
    </p:spTree>
    <p:extLst>
      <p:ext uri="{BB962C8B-B14F-4D97-AF65-F5344CB8AC3E}">
        <p14:creationId xmlns:p14="http://schemas.microsoft.com/office/powerpoint/2010/main" val="29352238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F9383-B735-8B47-8ACD-ABFB943B0933}"/>
              </a:ext>
            </a:extLst>
          </p:cNvPr>
          <p:cNvSpPr>
            <a:spLocks noGrp="1"/>
          </p:cNvSpPr>
          <p:nvPr>
            <p:ph type="title"/>
          </p:nvPr>
        </p:nvSpPr>
        <p:spPr>
          <a:xfrm>
            <a:off x="1024128" y="585216"/>
            <a:ext cx="6066818" cy="1499616"/>
          </a:xfrm>
        </p:spPr>
        <p:txBody>
          <a:bodyPr>
            <a:normAutofit/>
          </a:bodyPr>
          <a:lstStyle/>
          <a:p>
            <a:r>
              <a:rPr lang="en-US" dirty="0"/>
              <a:t>From Algorism to Algorithms</a:t>
            </a:r>
          </a:p>
        </p:txBody>
      </p:sp>
      <p:pic>
        <p:nvPicPr>
          <p:cNvPr id="3073" name="Picture 1" descr="page2image2540855424">
            <a:extLst>
              <a:ext uri="{FF2B5EF4-FFF2-40B4-BE49-F238E27FC236}">
                <a16:creationId xmlns:a16="http://schemas.microsoft.com/office/drawing/2014/main" id="{838049A2-6A64-BC46-B3FD-64B4911536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67138"/>
            <a:ext cx="5359400" cy="7797800"/>
          </a:xfrm>
          <a:prstGeom prst="rect">
            <a:avLst/>
          </a:prstGeom>
          <a:noFill/>
          <a:extLst>
            <a:ext uri="{909E8E84-426E-40DD-AFC4-6F175D3DCCD1}">
              <a14:hiddenFill xmlns:a14="http://schemas.microsoft.com/office/drawing/2010/main">
                <a:solidFill>
                  <a:srgbClr val="FFFFFF"/>
                </a:solidFill>
              </a14:hiddenFill>
            </a:ext>
          </a:extLst>
        </p:spPr>
      </p:pic>
      <p:pic>
        <p:nvPicPr>
          <p:cNvPr id="5" name="Content Placeholder 4" descr="A person posing for the camera&#10;&#10;Description automatically generated">
            <a:extLst>
              <a:ext uri="{FF2B5EF4-FFF2-40B4-BE49-F238E27FC236}">
                <a16:creationId xmlns:a16="http://schemas.microsoft.com/office/drawing/2014/main" id="{5C9FC675-91E9-8143-B01E-E9F2F60B6D78}"/>
              </a:ext>
            </a:extLst>
          </p:cNvPr>
          <p:cNvPicPr>
            <a:picLocks noGrp="1" noChangeAspect="1"/>
          </p:cNvPicPr>
          <p:nvPr>
            <p:ph idx="1"/>
          </p:nvPr>
        </p:nvPicPr>
        <p:blipFill>
          <a:blip r:embed="rId3"/>
          <a:stretch>
            <a:fillRect/>
          </a:stretch>
        </p:blipFill>
        <p:spPr>
          <a:xfrm>
            <a:off x="736600" y="2925239"/>
            <a:ext cx="4329079" cy="1842978"/>
          </a:xfrm>
        </p:spPr>
      </p:pic>
      <p:sp>
        <p:nvSpPr>
          <p:cNvPr id="6" name="TextBox 5">
            <a:extLst>
              <a:ext uri="{FF2B5EF4-FFF2-40B4-BE49-F238E27FC236}">
                <a16:creationId xmlns:a16="http://schemas.microsoft.com/office/drawing/2014/main" id="{098E83C5-BBF4-A24E-8715-F02C10FC0625}"/>
              </a:ext>
            </a:extLst>
          </p:cNvPr>
          <p:cNvSpPr txBox="1"/>
          <p:nvPr/>
        </p:nvSpPr>
        <p:spPr>
          <a:xfrm>
            <a:off x="736600" y="4939862"/>
            <a:ext cx="3972882" cy="369332"/>
          </a:xfrm>
          <a:prstGeom prst="rect">
            <a:avLst/>
          </a:prstGeom>
          <a:noFill/>
        </p:spPr>
        <p:txBody>
          <a:bodyPr wrap="none" rtlCol="0">
            <a:spAutoFit/>
          </a:bodyPr>
          <a:lstStyle/>
          <a:p>
            <a:r>
              <a:rPr lang="en-US" dirty="0"/>
              <a:t>From </a:t>
            </a:r>
            <a:r>
              <a:rPr lang="en-US" i="1" dirty="0" err="1"/>
              <a:t>Encyclopaedia</a:t>
            </a:r>
            <a:r>
              <a:rPr lang="en-US" i="1" dirty="0"/>
              <a:t> </a:t>
            </a:r>
            <a:r>
              <a:rPr lang="en-US" i="1" dirty="0" err="1"/>
              <a:t>Metropolitana</a:t>
            </a:r>
            <a:r>
              <a:rPr lang="en-US" i="1" dirty="0"/>
              <a:t> </a:t>
            </a:r>
            <a:r>
              <a:rPr lang="en-US" dirty="0"/>
              <a:t>(1845)</a:t>
            </a:r>
          </a:p>
        </p:txBody>
      </p:sp>
    </p:spTree>
    <p:extLst>
      <p:ext uri="{BB962C8B-B14F-4D97-AF65-F5344CB8AC3E}">
        <p14:creationId xmlns:p14="http://schemas.microsoft.com/office/powerpoint/2010/main" val="8349072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F9383-B735-8B47-8ACD-ABFB943B0933}"/>
              </a:ext>
            </a:extLst>
          </p:cNvPr>
          <p:cNvSpPr>
            <a:spLocks noGrp="1"/>
          </p:cNvSpPr>
          <p:nvPr>
            <p:ph type="title"/>
          </p:nvPr>
        </p:nvSpPr>
        <p:spPr>
          <a:xfrm>
            <a:off x="1024128" y="585216"/>
            <a:ext cx="6066818" cy="1499616"/>
          </a:xfrm>
        </p:spPr>
        <p:txBody>
          <a:bodyPr>
            <a:normAutofit/>
          </a:bodyPr>
          <a:lstStyle/>
          <a:p>
            <a:r>
              <a:rPr lang="en-US" dirty="0"/>
              <a:t>From Algorism to Algorithms</a:t>
            </a:r>
          </a:p>
        </p:txBody>
      </p:sp>
      <p:pic>
        <p:nvPicPr>
          <p:cNvPr id="6145" name="Picture 1" descr="page1image1769101248">
            <a:extLst>
              <a:ext uri="{FF2B5EF4-FFF2-40B4-BE49-F238E27FC236}">
                <a16:creationId xmlns:a16="http://schemas.microsoft.com/office/drawing/2014/main" id="{CC4E53F3-730C-DB4A-8153-EA776C96D4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3482" y="108869"/>
            <a:ext cx="6146800" cy="896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31320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F9383-B735-8B47-8ACD-ABFB943B0933}"/>
              </a:ext>
            </a:extLst>
          </p:cNvPr>
          <p:cNvSpPr>
            <a:spLocks noGrp="1"/>
          </p:cNvSpPr>
          <p:nvPr>
            <p:ph type="title"/>
          </p:nvPr>
        </p:nvSpPr>
        <p:spPr>
          <a:xfrm>
            <a:off x="1024128" y="585216"/>
            <a:ext cx="6066818" cy="1499616"/>
          </a:xfrm>
        </p:spPr>
        <p:txBody>
          <a:bodyPr>
            <a:normAutofit/>
          </a:bodyPr>
          <a:lstStyle/>
          <a:p>
            <a:r>
              <a:rPr lang="en-US" dirty="0"/>
              <a:t>From Algorism to Algorithms</a:t>
            </a:r>
          </a:p>
        </p:txBody>
      </p:sp>
      <p:pic>
        <p:nvPicPr>
          <p:cNvPr id="3" name="Content Placeholder 2">
            <a:extLst>
              <a:ext uri="{FF2B5EF4-FFF2-40B4-BE49-F238E27FC236}">
                <a16:creationId xmlns:a16="http://schemas.microsoft.com/office/drawing/2014/main" id="{0454C9B6-46B6-2146-963C-7CBC20D7C597}"/>
              </a:ext>
            </a:extLst>
          </p:cNvPr>
          <p:cNvPicPr>
            <a:picLocks noGrp="1" noChangeAspect="1"/>
          </p:cNvPicPr>
          <p:nvPr>
            <p:ph idx="1"/>
          </p:nvPr>
        </p:nvPicPr>
        <p:blipFill>
          <a:blip r:embed="rId2"/>
          <a:stretch>
            <a:fillRect/>
          </a:stretch>
        </p:blipFill>
        <p:spPr>
          <a:xfrm>
            <a:off x="6353175" y="0"/>
            <a:ext cx="4533900" cy="6861302"/>
          </a:xfrm>
        </p:spPr>
      </p:pic>
    </p:spTree>
    <p:extLst>
      <p:ext uri="{BB962C8B-B14F-4D97-AF65-F5344CB8AC3E}">
        <p14:creationId xmlns:p14="http://schemas.microsoft.com/office/powerpoint/2010/main" val="4016059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FC73E-AA7D-1043-BF6F-E11F5EF6D8D6}"/>
              </a:ext>
            </a:extLst>
          </p:cNvPr>
          <p:cNvSpPr>
            <a:spLocks noGrp="1"/>
          </p:cNvSpPr>
          <p:nvPr>
            <p:ph type="title"/>
          </p:nvPr>
        </p:nvSpPr>
        <p:spPr/>
        <p:txBody>
          <a:bodyPr/>
          <a:lstStyle/>
          <a:p>
            <a:r>
              <a:rPr lang="en-US" dirty="0"/>
              <a:t>Implementation or Simulation?</a:t>
            </a:r>
          </a:p>
        </p:txBody>
      </p:sp>
      <p:sp>
        <p:nvSpPr>
          <p:cNvPr id="7" name="Content Placeholder 6">
            <a:extLst>
              <a:ext uri="{FF2B5EF4-FFF2-40B4-BE49-F238E27FC236}">
                <a16:creationId xmlns:a16="http://schemas.microsoft.com/office/drawing/2014/main" id="{B6A93D55-292C-6E49-8A29-303C0FBFA012}"/>
              </a:ext>
            </a:extLst>
          </p:cNvPr>
          <p:cNvSpPr>
            <a:spLocks noGrp="1"/>
          </p:cNvSpPr>
          <p:nvPr>
            <p:ph idx="1"/>
          </p:nvPr>
        </p:nvSpPr>
        <p:spPr/>
        <p:txBody>
          <a:bodyPr>
            <a:normAutofit fontScale="77500" lnSpcReduction="20000"/>
          </a:bodyPr>
          <a:lstStyle/>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def versify(digits, tables):</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word_list</a:t>
            </a:r>
            <a:r>
              <a:rPr lang="en-US" dirty="0">
                <a:latin typeface="Menlo" panose="020B0609030804020204" pitchFamily="49" charset="0"/>
                <a:ea typeface="Menlo" panose="020B0609030804020204" pitchFamily="49" charset="0"/>
                <a:cs typeface="Menlo" panose="020B0609030804020204" pitchFamily="49" charset="0"/>
              </a:rPr>
              <a:t> = []</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for </a:t>
            </a:r>
            <a:r>
              <a:rPr lang="en-US" dirty="0" err="1">
                <a:latin typeface="Menlo" panose="020B0609030804020204" pitchFamily="49" charset="0"/>
                <a:ea typeface="Menlo" panose="020B0609030804020204" pitchFamily="49" charset="0"/>
                <a:cs typeface="Menlo" panose="020B0609030804020204" pitchFamily="49" charset="0"/>
              </a:rPr>
              <a:t>i</a:t>
            </a:r>
            <a:r>
              <a:rPr lang="en-US" dirty="0">
                <a:latin typeface="Menlo" panose="020B0609030804020204" pitchFamily="49" charset="0"/>
                <a:ea typeface="Menlo" panose="020B0609030804020204" pitchFamily="49" charset="0"/>
                <a:cs typeface="Menlo" panose="020B0609030804020204" pitchFamily="49" charset="0"/>
              </a:rPr>
              <a:t>, digit in enumerate(digits):</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table = tables[i+1]</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word = ""</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start_digit</a:t>
            </a:r>
            <a:r>
              <a:rPr lang="en-US" dirty="0">
                <a:latin typeface="Menlo" panose="020B0609030804020204" pitchFamily="49" charset="0"/>
                <a:ea typeface="Menlo" panose="020B0609030804020204" pitchFamily="49" charset="0"/>
                <a:cs typeface="Menlo" panose="020B0609030804020204" pitchFamily="49" charset="0"/>
              </a:rPr>
              <a:t> = 8 - int(digit)</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if </a:t>
            </a:r>
            <a:r>
              <a:rPr lang="en-US" dirty="0" err="1">
                <a:latin typeface="Menlo" panose="020B0609030804020204" pitchFamily="49" charset="0"/>
                <a:ea typeface="Menlo" panose="020B0609030804020204" pitchFamily="49" charset="0"/>
                <a:cs typeface="Menlo" panose="020B0609030804020204" pitchFamily="49" charset="0"/>
              </a:rPr>
              <a:t>start_digit</a:t>
            </a:r>
            <a:r>
              <a:rPr lang="en-US" dirty="0">
                <a:latin typeface="Menlo" panose="020B0609030804020204" pitchFamily="49" charset="0"/>
                <a:ea typeface="Menlo" panose="020B0609030804020204" pitchFamily="49" charset="0"/>
                <a:cs typeface="Menlo" panose="020B0609030804020204" pitchFamily="49" charset="0"/>
              </a:rPr>
              <a:t> &lt; 0:</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start_digit</a:t>
            </a:r>
            <a:r>
              <a:rPr lang="en-US" dirty="0">
                <a:latin typeface="Menlo" panose="020B0609030804020204" pitchFamily="49" charset="0"/>
                <a:ea typeface="Menlo" panose="020B0609030804020204" pitchFamily="49" charset="0"/>
                <a:cs typeface="Menlo" panose="020B0609030804020204" pitchFamily="49" charset="0"/>
              </a:rPr>
              <a:t> += 9</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for j in range(</a:t>
            </a:r>
            <a:r>
              <a:rPr lang="en-US" dirty="0" err="1">
                <a:latin typeface="Menlo" panose="020B0609030804020204" pitchFamily="49" charset="0"/>
                <a:ea typeface="Menlo" panose="020B0609030804020204" pitchFamily="49" charset="0"/>
                <a:cs typeface="Menlo" panose="020B0609030804020204" pitchFamily="49" charset="0"/>
              </a:rPr>
              <a:t>start_digit</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len</a:t>
            </a:r>
            <a:r>
              <a:rPr lang="en-US" dirty="0">
                <a:latin typeface="Menlo" panose="020B0609030804020204" pitchFamily="49" charset="0"/>
                <a:ea typeface="Menlo" panose="020B0609030804020204" pitchFamily="49" charset="0"/>
                <a:cs typeface="Menlo" panose="020B0609030804020204" pitchFamily="49" charset="0"/>
              </a:rPr>
              <a:t>(table), 9):</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letter = table[j]</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if letter == " ":</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break</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word += letter;</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word_list.append</a:t>
            </a:r>
            <a:r>
              <a:rPr lang="en-US" dirty="0">
                <a:latin typeface="Menlo" panose="020B0609030804020204" pitchFamily="49" charset="0"/>
                <a:ea typeface="Menlo" panose="020B0609030804020204" pitchFamily="49" charset="0"/>
                <a:cs typeface="Menlo" panose="020B0609030804020204" pitchFamily="49" charset="0"/>
              </a:rPr>
              <a:t>(word)</a:t>
            </a:r>
          </a:p>
          <a:p>
            <a:pPr marL="0" indent="0">
              <a:lnSpc>
                <a:spcPct val="120000"/>
              </a:lnSpc>
              <a:spcBef>
                <a:spcPts val="0"/>
              </a:spcBef>
              <a:spcAft>
                <a:spcPts val="0"/>
              </a:spcAft>
              <a:buNone/>
            </a:pPr>
            <a:r>
              <a:rPr lang="en-US" dirty="0">
                <a:latin typeface="Menlo" panose="020B0609030804020204" pitchFamily="49" charset="0"/>
                <a:ea typeface="Menlo" panose="020B0609030804020204" pitchFamily="49" charset="0"/>
                <a:cs typeface="Menlo" panose="020B0609030804020204" pitchFamily="49" charset="0"/>
              </a:rPr>
              <a:t>    return ' '.join(</a:t>
            </a:r>
            <a:r>
              <a:rPr lang="en-US" dirty="0" err="1">
                <a:latin typeface="Menlo" panose="020B0609030804020204" pitchFamily="49" charset="0"/>
                <a:ea typeface="Menlo" panose="020B0609030804020204" pitchFamily="49" charset="0"/>
                <a:cs typeface="Menlo" panose="020B0609030804020204" pitchFamily="49" charset="0"/>
              </a:rPr>
              <a:t>word_list</a:t>
            </a:r>
            <a:r>
              <a:rPr lang="en-US" dirty="0">
                <a:latin typeface="Menlo" panose="020B0609030804020204" pitchFamily="49" charset="0"/>
                <a:ea typeface="Menlo" panose="020B0609030804020204" pitchFamily="49" charset="0"/>
                <a:cs typeface="Menlo" panose="020B0609030804020204" pitchFamily="49" charset="0"/>
              </a:rPr>
              <a:t>)</a:t>
            </a:r>
          </a:p>
        </p:txBody>
      </p:sp>
    </p:spTree>
    <p:extLst>
      <p:ext uri="{BB962C8B-B14F-4D97-AF65-F5344CB8AC3E}">
        <p14:creationId xmlns:p14="http://schemas.microsoft.com/office/powerpoint/2010/main" val="25488074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FC73E-AA7D-1043-BF6F-E11F5EF6D8D6}"/>
              </a:ext>
            </a:extLst>
          </p:cNvPr>
          <p:cNvSpPr>
            <a:spLocks noGrp="1"/>
          </p:cNvSpPr>
          <p:nvPr>
            <p:ph type="title"/>
          </p:nvPr>
        </p:nvSpPr>
        <p:spPr/>
        <p:txBody>
          <a:bodyPr/>
          <a:lstStyle/>
          <a:p>
            <a:r>
              <a:rPr lang="en-US" dirty="0"/>
              <a:t>Implementation or Simulation?</a:t>
            </a:r>
          </a:p>
        </p:txBody>
      </p:sp>
      <p:pic>
        <p:nvPicPr>
          <p:cNvPr id="4" name="Content Placeholder 3">
            <a:extLst>
              <a:ext uri="{FF2B5EF4-FFF2-40B4-BE49-F238E27FC236}">
                <a16:creationId xmlns:a16="http://schemas.microsoft.com/office/drawing/2014/main" id="{2966B8DF-1C43-2142-8243-C610959B30F1}"/>
              </a:ext>
            </a:extLst>
          </p:cNvPr>
          <p:cNvPicPr>
            <a:picLocks noGrp="1" noChangeAspect="1"/>
          </p:cNvPicPr>
          <p:nvPr>
            <p:ph idx="1"/>
          </p:nvPr>
        </p:nvPicPr>
        <p:blipFill>
          <a:blip r:embed="rId2"/>
          <a:stretch>
            <a:fillRect/>
          </a:stretch>
        </p:blipFill>
        <p:spPr>
          <a:xfrm>
            <a:off x="5884164" y="2084832"/>
            <a:ext cx="5241131" cy="4053141"/>
          </a:xfrm>
        </p:spPr>
      </p:pic>
      <p:pic>
        <p:nvPicPr>
          <p:cNvPr id="5" name="Picture 4">
            <a:extLst>
              <a:ext uri="{FF2B5EF4-FFF2-40B4-BE49-F238E27FC236}">
                <a16:creationId xmlns:a16="http://schemas.microsoft.com/office/drawing/2014/main" id="{33914F4D-7842-014D-A3CB-C67604DDF9F1}"/>
              </a:ext>
            </a:extLst>
          </p:cNvPr>
          <p:cNvPicPr>
            <a:picLocks noChangeAspect="1"/>
          </p:cNvPicPr>
          <p:nvPr/>
        </p:nvPicPr>
        <p:blipFill>
          <a:blip r:embed="rId3"/>
          <a:stretch>
            <a:fillRect/>
          </a:stretch>
        </p:blipFill>
        <p:spPr>
          <a:xfrm>
            <a:off x="1852802" y="1907165"/>
            <a:ext cx="3404997" cy="4565218"/>
          </a:xfrm>
          <a:prstGeom prst="rect">
            <a:avLst/>
          </a:prstGeom>
        </p:spPr>
      </p:pic>
    </p:spTree>
    <p:extLst>
      <p:ext uri="{BB962C8B-B14F-4D97-AF65-F5344CB8AC3E}">
        <p14:creationId xmlns:p14="http://schemas.microsoft.com/office/powerpoint/2010/main" val="33206405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A6D08-7512-A446-A43F-2C5D36E2D888}"/>
              </a:ext>
            </a:extLst>
          </p:cNvPr>
          <p:cNvSpPr>
            <a:spLocks noGrp="1"/>
          </p:cNvSpPr>
          <p:nvPr>
            <p:ph type="title"/>
          </p:nvPr>
        </p:nvSpPr>
        <p:spPr/>
        <p:txBody>
          <a:bodyPr/>
          <a:lstStyle/>
          <a:p>
            <a:r>
              <a:rPr lang="en-US"/>
              <a:t>How Far do we Go?</a:t>
            </a:r>
            <a:endParaRPr lang="en-US" dirty="0"/>
          </a:p>
        </p:txBody>
      </p:sp>
      <p:sp>
        <p:nvSpPr>
          <p:cNvPr id="3" name="Content Placeholder 2">
            <a:extLst>
              <a:ext uri="{FF2B5EF4-FFF2-40B4-BE49-F238E27FC236}">
                <a16:creationId xmlns:a16="http://schemas.microsoft.com/office/drawing/2014/main" id="{900DE614-F292-0E4B-A9AB-5155C842E51E}"/>
              </a:ext>
            </a:extLst>
          </p:cNvPr>
          <p:cNvSpPr>
            <a:spLocks noGrp="1"/>
          </p:cNvSpPr>
          <p:nvPr>
            <p:ph idx="1"/>
          </p:nvPr>
        </p:nvSpPr>
        <p:spPr/>
        <p:txBody>
          <a:bodyPr>
            <a:normAutofit/>
          </a:bodyPr>
          <a:lstStyle/>
          <a:p>
            <a:r>
              <a:rPr lang="en-US" dirty="0"/>
              <a:t>Benjamin Franklin, </a:t>
            </a:r>
            <a:r>
              <a:rPr lang="en-US" i="1" dirty="0"/>
              <a:t>Autobiography</a:t>
            </a:r>
            <a:r>
              <a:rPr lang="en-US" dirty="0"/>
              <a:t>:</a:t>
            </a:r>
          </a:p>
          <a:p>
            <a:r>
              <a:rPr lang="en-US" dirty="0"/>
              <a:t>About this time I met with an odd volume of the </a:t>
            </a:r>
            <a:r>
              <a:rPr lang="en-US" i="1" dirty="0"/>
              <a:t>Spectator</a:t>
            </a:r>
            <a:r>
              <a:rPr lang="en-US" dirty="0"/>
              <a:t>. […] I thought the writing excellent, and wished, if possible, to imitate it. With this view I took some of the papers, and, making short hints of the sentiment in each sentence, laid them by a few days, and then, without looking at the book, </a:t>
            </a:r>
            <a:r>
              <a:rPr lang="en-US" dirty="0" err="1"/>
              <a:t>try'd</a:t>
            </a:r>
            <a:r>
              <a:rPr lang="en-US" dirty="0"/>
              <a:t> to </a:t>
            </a:r>
            <a:r>
              <a:rPr lang="en-US" dirty="0" err="1"/>
              <a:t>compleat</a:t>
            </a:r>
            <a:r>
              <a:rPr lang="en-US" dirty="0"/>
              <a:t> the papers again, by expressing each hinted sentiment at length, and as fully as it had been expressed before, in any suitable words that should come to hand. […] I also sometimes jumbled my collections of hints into confusion, and after some weeks endeavored to reduce them into the best order, before I began to form the full sentences and </a:t>
            </a:r>
            <a:r>
              <a:rPr lang="en-US" dirty="0" err="1"/>
              <a:t>compleat</a:t>
            </a:r>
            <a:r>
              <a:rPr lang="en-US" dirty="0"/>
              <a:t> the paper. This was to teach me method in the arrangement of thoughts.</a:t>
            </a:r>
          </a:p>
        </p:txBody>
      </p:sp>
    </p:spTree>
    <p:extLst>
      <p:ext uri="{BB962C8B-B14F-4D97-AF65-F5344CB8AC3E}">
        <p14:creationId xmlns:p14="http://schemas.microsoft.com/office/powerpoint/2010/main" val="1504332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232DD-3417-784F-B086-43F6AF6D4AD5}"/>
              </a:ext>
            </a:extLst>
          </p:cNvPr>
          <p:cNvSpPr>
            <a:spLocks noGrp="1"/>
          </p:cNvSpPr>
          <p:nvPr>
            <p:ph type="title"/>
          </p:nvPr>
        </p:nvSpPr>
        <p:spPr/>
        <p:txBody>
          <a:bodyPr/>
          <a:lstStyle/>
          <a:p>
            <a:r>
              <a:rPr lang="en-US" dirty="0"/>
              <a:t>Implementing Franklin’s Procedure</a:t>
            </a:r>
          </a:p>
        </p:txBody>
      </p:sp>
      <p:sp>
        <p:nvSpPr>
          <p:cNvPr id="4" name="Rounded Rectangle 3">
            <a:extLst>
              <a:ext uri="{FF2B5EF4-FFF2-40B4-BE49-F238E27FC236}">
                <a16:creationId xmlns:a16="http://schemas.microsoft.com/office/drawing/2014/main" id="{FD790449-1FE3-B74E-A348-E4FE88E48B6E}"/>
              </a:ext>
            </a:extLst>
          </p:cNvPr>
          <p:cNvSpPr/>
          <p:nvPr/>
        </p:nvSpPr>
        <p:spPr>
          <a:xfrm>
            <a:off x="1206769" y="3576145"/>
            <a:ext cx="260131" cy="2601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FF199414-AAF5-9349-BF71-7B1C0117D0D8}"/>
              </a:ext>
            </a:extLst>
          </p:cNvPr>
          <p:cNvSpPr/>
          <p:nvPr/>
        </p:nvSpPr>
        <p:spPr>
          <a:xfrm>
            <a:off x="1621928" y="3576145"/>
            <a:ext cx="260131" cy="2601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23B72417-5AE2-6A49-997D-8A2C433BD1EA}"/>
              </a:ext>
            </a:extLst>
          </p:cNvPr>
          <p:cNvCxnSpPr>
            <a:stCxn id="4" idx="3"/>
            <a:endCxn id="6" idx="1"/>
          </p:cNvCxnSpPr>
          <p:nvPr/>
        </p:nvCxnSpPr>
        <p:spPr>
          <a:xfrm>
            <a:off x="1466900" y="3706211"/>
            <a:ext cx="1550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ounded Rectangle 8">
            <a:extLst>
              <a:ext uri="{FF2B5EF4-FFF2-40B4-BE49-F238E27FC236}">
                <a16:creationId xmlns:a16="http://schemas.microsoft.com/office/drawing/2014/main" id="{592B5323-5AF4-CA4A-ACC6-A76E3BFE40C7}"/>
              </a:ext>
            </a:extLst>
          </p:cNvPr>
          <p:cNvSpPr/>
          <p:nvPr/>
        </p:nvSpPr>
        <p:spPr>
          <a:xfrm>
            <a:off x="2037087" y="3576145"/>
            <a:ext cx="260131" cy="2601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424460A4-DED0-9348-9C41-64CC71301348}"/>
              </a:ext>
            </a:extLst>
          </p:cNvPr>
          <p:cNvCxnSpPr>
            <a:endCxn id="9" idx="1"/>
          </p:cNvCxnSpPr>
          <p:nvPr/>
        </p:nvCxnSpPr>
        <p:spPr>
          <a:xfrm>
            <a:off x="1882059" y="3706211"/>
            <a:ext cx="1550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ounded Rectangle 10">
            <a:extLst>
              <a:ext uri="{FF2B5EF4-FFF2-40B4-BE49-F238E27FC236}">
                <a16:creationId xmlns:a16="http://schemas.microsoft.com/office/drawing/2014/main" id="{1CCBAC01-A446-A940-A6C4-378C7CB7008B}"/>
              </a:ext>
            </a:extLst>
          </p:cNvPr>
          <p:cNvSpPr/>
          <p:nvPr/>
        </p:nvSpPr>
        <p:spPr>
          <a:xfrm>
            <a:off x="2452246" y="3576145"/>
            <a:ext cx="260131" cy="2601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BE1BB0E4-DA9F-4F44-97FA-06E77A730387}"/>
              </a:ext>
            </a:extLst>
          </p:cNvPr>
          <p:cNvCxnSpPr>
            <a:endCxn id="11" idx="1"/>
          </p:cNvCxnSpPr>
          <p:nvPr/>
        </p:nvCxnSpPr>
        <p:spPr>
          <a:xfrm>
            <a:off x="2297218" y="3706211"/>
            <a:ext cx="1550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ounded Rectangle 12">
            <a:extLst>
              <a:ext uri="{FF2B5EF4-FFF2-40B4-BE49-F238E27FC236}">
                <a16:creationId xmlns:a16="http://schemas.microsoft.com/office/drawing/2014/main" id="{F9F41F27-FEB8-1542-B219-E2F6809F75D1}"/>
              </a:ext>
            </a:extLst>
          </p:cNvPr>
          <p:cNvSpPr/>
          <p:nvPr/>
        </p:nvSpPr>
        <p:spPr>
          <a:xfrm>
            <a:off x="2867405" y="3576145"/>
            <a:ext cx="260131" cy="2601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B029A76B-890F-F84D-A31B-8CE4C681852E}"/>
              </a:ext>
            </a:extLst>
          </p:cNvPr>
          <p:cNvCxnSpPr>
            <a:endCxn id="13" idx="1"/>
          </p:cNvCxnSpPr>
          <p:nvPr/>
        </p:nvCxnSpPr>
        <p:spPr>
          <a:xfrm>
            <a:off x="2712377" y="3706211"/>
            <a:ext cx="1550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93A4515F-6D51-AC44-963C-6A3E767BEAB3}"/>
              </a:ext>
            </a:extLst>
          </p:cNvPr>
          <p:cNvSpPr/>
          <p:nvPr/>
        </p:nvSpPr>
        <p:spPr>
          <a:xfrm>
            <a:off x="3282564" y="3576145"/>
            <a:ext cx="260131" cy="2601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8F3775EB-D039-6341-BD77-BC2DE3B22C24}"/>
              </a:ext>
            </a:extLst>
          </p:cNvPr>
          <p:cNvCxnSpPr>
            <a:endCxn id="15" idx="1"/>
          </p:cNvCxnSpPr>
          <p:nvPr/>
        </p:nvCxnSpPr>
        <p:spPr>
          <a:xfrm>
            <a:off x="3127536" y="3706211"/>
            <a:ext cx="1550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11ABCAFD-89D6-2446-AF34-12DA0FB26018}"/>
              </a:ext>
            </a:extLst>
          </p:cNvPr>
          <p:cNvSpPr/>
          <p:nvPr/>
        </p:nvSpPr>
        <p:spPr>
          <a:xfrm>
            <a:off x="3697723" y="3576145"/>
            <a:ext cx="260131" cy="2601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D6135976-2F59-6C46-9CB1-680CAD195561}"/>
              </a:ext>
            </a:extLst>
          </p:cNvPr>
          <p:cNvCxnSpPr>
            <a:endCxn id="17" idx="1"/>
          </p:cNvCxnSpPr>
          <p:nvPr/>
        </p:nvCxnSpPr>
        <p:spPr>
          <a:xfrm>
            <a:off x="3542695" y="3706211"/>
            <a:ext cx="1550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6FE0998C-68C1-A94C-9C0F-3678E009B523}"/>
              </a:ext>
            </a:extLst>
          </p:cNvPr>
          <p:cNvSpPr/>
          <p:nvPr/>
        </p:nvSpPr>
        <p:spPr>
          <a:xfrm>
            <a:off x="1045149" y="4201669"/>
            <a:ext cx="4323034" cy="369332"/>
          </a:xfrm>
          <a:prstGeom prst="rect">
            <a:avLst/>
          </a:prstGeom>
        </p:spPr>
        <p:txBody>
          <a:bodyPr wrap="square">
            <a:spAutoFit/>
          </a:bodyPr>
          <a:lstStyle/>
          <a:p>
            <a:r>
              <a:rPr lang="en-US" dirty="0">
                <a:solidFill>
                  <a:srgbClr val="000000"/>
                </a:solidFill>
                <a:latin typeface="-webkit-standard"/>
              </a:rPr>
              <a:t>…Vice and Folly, into which the Age is fallen.</a:t>
            </a:r>
            <a:endParaRPr lang="en-US" dirty="0"/>
          </a:p>
        </p:txBody>
      </p:sp>
      <p:sp>
        <p:nvSpPr>
          <p:cNvPr id="20" name="Rectangle 19">
            <a:extLst>
              <a:ext uri="{FF2B5EF4-FFF2-40B4-BE49-F238E27FC236}">
                <a16:creationId xmlns:a16="http://schemas.microsoft.com/office/drawing/2014/main" id="{41597ED0-3EDD-AE46-A981-BD581BF3CC98}"/>
              </a:ext>
            </a:extLst>
          </p:cNvPr>
          <p:cNvSpPr/>
          <p:nvPr/>
        </p:nvSpPr>
        <p:spPr>
          <a:xfrm>
            <a:off x="6053981" y="2806263"/>
            <a:ext cx="4198842" cy="369332"/>
          </a:xfrm>
          <a:prstGeom prst="rect">
            <a:avLst/>
          </a:prstGeom>
        </p:spPr>
        <p:txBody>
          <a:bodyPr wrap="none">
            <a:spAutoFit/>
          </a:bodyPr>
          <a:lstStyle/>
          <a:p>
            <a:r>
              <a:rPr lang="en-US" dirty="0">
                <a:solidFill>
                  <a:srgbClr val="000000"/>
                </a:solidFill>
                <a:latin typeface="-webkit-standard"/>
              </a:rPr>
              <a:t>The Mind that lies fallow but a single Day…</a:t>
            </a:r>
            <a:endParaRPr lang="en-US" dirty="0"/>
          </a:p>
        </p:txBody>
      </p:sp>
      <p:sp>
        <p:nvSpPr>
          <p:cNvPr id="22" name="Rounded Rectangle 21">
            <a:extLst>
              <a:ext uri="{FF2B5EF4-FFF2-40B4-BE49-F238E27FC236}">
                <a16:creationId xmlns:a16="http://schemas.microsoft.com/office/drawing/2014/main" id="{51624C98-F392-1A45-AF7B-C8443CECB512}"/>
              </a:ext>
            </a:extLst>
          </p:cNvPr>
          <p:cNvSpPr/>
          <p:nvPr/>
        </p:nvSpPr>
        <p:spPr>
          <a:xfrm>
            <a:off x="4112882" y="3576145"/>
            <a:ext cx="260131" cy="2601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E7C82D94-51EF-9B48-BDD1-53528E80E9E8}"/>
              </a:ext>
            </a:extLst>
          </p:cNvPr>
          <p:cNvCxnSpPr>
            <a:endCxn id="22" idx="1"/>
          </p:cNvCxnSpPr>
          <p:nvPr/>
        </p:nvCxnSpPr>
        <p:spPr>
          <a:xfrm>
            <a:off x="3957854" y="3706211"/>
            <a:ext cx="1550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ounded Rectangle 23">
            <a:extLst>
              <a:ext uri="{FF2B5EF4-FFF2-40B4-BE49-F238E27FC236}">
                <a16:creationId xmlns:a16="http://schemas.microsoft.com/office/drawing/2014/main" id="{051CD946-0BF5-5747-9FAA-F998F38A6722}"/>
              </a:ext>
            </a:extLst>
          </p:cNvPr>
          <p:cNvSpPr/>
          <p:nvPr/>
        </p:nvSpPr>
        <p:spPr>
          <a:xfrm>
            <a:off x="4528041" y="3576145"/>
            <a:ext cx="260131" cy="2601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F217B494-DEB4-8F43-886E-121C1B9B5A9B}"/>
              </a:ext>
            </a:extLst>
          </p:cNvPr>
          <p:cNvCxnSpPr>
            <a:endCxn id="24" idx="1"/>
          </p:cNvCxnSpPr>
          <p:nvPr/>
        </p:nvCxnSpPr>
        <p:spPr>
          <a:xfrm>
            <a:off x="4373013" y="3706211"/>
            <a:ext cx="1550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16DCADA0-0C03-A24C-8760-7339362C434B}"/>
              </a:ext>
            </a:extLst>
          </p:cNvPr>
          <p:cNvSpPr/>
          <p:nvPr/>
        </p:nvSpPr>
        <p:spPr>
          <a:xfrm>
            <a:off x="4943200" y="3576145"/>
            <a:ext cx="260131" cy="2601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a:extLst>
              <a:ext uri="{FF2B5EF4-FFF2-40B4-BE49-F238E27FC236}">
                <a16:creationId xmlns:a16="http://schemas.microsoft.com/office/drawing/2014/main" id="{20476E38-1DF0-D943-B912-7BF24F3572C3}"/>
              </a:ext>
            </a:extLst>
          </p:cNvPr>
          <p:cNvCxnSpPr>
            <a:endCxn id="28" idx="1"/>
          </p:cNvCxnSpPr>
          <p:nvPr/>
        </p:nvCxnSpPr>
        <p:spPr>
          <a:xfrm>
            <a:off x="4788172" y="3706211"/>
            <a:ext cx="1550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38F34ECA-E339-7741-8BBA-8314539E6CBA}"/>
              </a:ext>
            </a:extLst>
          </p:cNvPr>
          <p:cNvSpPr/>
          <p:nvPr/>
        </p:nvSpPr>
        <p:spPr>
          <a:xfrm>
            <a:off x="6051355" y="4201669"/>
            <a:ext cx="5049780" cy="369332"/>
          </a:xfrm>
          <a:prstGeom prst="rect">
            <a:avLst/>
          </a:prstGeom>
        </p:spPr>
        <p:txBody>
          <a:bodyPr wrap="none">
            <a:spAutoFit/>
          </a:bodyPr>
          <a:lstStyle/>
          <a:p>
            <a:r>
              <a:rPr lang="en-US" dirty="0">
                <a:solidFill>
                  <a:srgbClr val="000000"/>
                </a:solidFill>
                <a:latin typeface="-webkit-standard"/>
              </a:rPr>
              <a:t>&lt;START&gt;The Mind that lies fallow but a single Da…</a:t>
            </a:r>
            <a:endParaRPr lang="en-US" dirty="0"/>
          </a:p>
        </p:txBody>
      </p:sp>
      <p:sp>
        <p:nvSpPr>
          <p:cNvPr id="31" name="Rounded Rectangle 30">
            <a:extLst>
              <a:ext uri="{FF2B5EF4-FFF2-40B4-BE49-F238E27FC236}">
                <a16:creationId xmlns:a16="http://schemas.microsoft.com/office/drawing/2014/main" id="{BF7E8227-629C-C741-8CF9-8B620976E240}"/>
              </a:ext>
            </a:extLst>
          </p:cNvPr>
          <p:cNvSpPr/>
          <p:nvPr/>
        </p:nvSpPr>
        <p:spPr>
          <a:xfrm>
            <a:off x="6108475" y="3576145"/>
            <a:ext cx="260131" cy="23517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7279DE97-2ACE-9043-8A22-0C3AB0359B5E}"/>
              </a:ext>
            </a:extLst>
          </p:cNvPr>
          <p:cNvSpPr/>
          <p:nvPr/>
        </p:nvSpPr>
        <p:spPr>
          <a:xfrm>
            <a:off x="6523634" y="3576145"/>
            <a:ext cx="260131" cy="23517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Arrow Connector 32">
            <a:extLst>
              <a:ext uri="{FF2B5EF4-FFF2-40B4-BE49-F238E27FC236}">
                <a16:creationId xmlns:a16="http://schemas.microsoft.com/office/drawing/2014/main" id="{396386C7-0ECA-F144-B040-1A706A88C19F}"/>
              </a:ext>
            </a:extLst>
          </p:cNvPr>
          <p:cNvCxnSpPr>
            <a:stCxn id="31" idx="3"/>
            <a:endCxn id="32" idx="1"/>
          </p:cNvCxnSpPr>
          <p:nvPr/>
        </p:nvCxnSpPr>
        <p:spPr>
          <a:xfrm>
            <a:off x="6368606" y="3693730"/>
            <a:ext cx="155028" cy="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4" name="Rounded Rectangle 33">
            <a:extLst>
              <a:ext uri="{FF2B5EF4-FFF2-40B4-BE49-F238E27FC236}">
                <a16:creationId xmlns:a16="http://schemas.microsoft.com/office/drawing/2014/main" id="{DA195CBB-2A49-1948-A817-C2C9DD466673}"/>
              </a:ext>
            </a:extLst>
          </p:cNvPr>
          <p:cNvSpPr/>
          <p:nvPr/>
        </p:nvSpPr>
        <p:spPr>
          <a:xfrm>
            <a:off x="6938793" y="3576145"/>
            <a:ext cx="260131" cy="23517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A52E347E-1460-7540-A8FD-C453D7C1BC52}"/>
              </a:ext>
            </a:extLst>
          </p:cNvPr>
          <p:cNvCxnSpPr>
            <a:endCxn id="34" idx="1"/>
          </p:cNvCxnSpPr>
          <p:nvPr/>
        </p:nvCxnSpPr>
        <p:spPr>
          <a:xfrm>
            <a:off x="6783765" y="3681250"/>
            <a:ext cx="155028" cy="1248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6" name="Rounded Rectangle 35">
            <a:extLst>
              <a:ext uri="{FF2B5EF4-FFF2-40B4-BE49-F238E27FC236}">
                <a16:creationId xmlns:a16="http://schemas.microsoft.com/office/drawing/2014/main" id="{D161A3D5-1A20-BC4D-A935-3A1B2A3B7481}"/>
              </a:ext>
            </a:extLst>
          </p:cNvPr>
          <p:cNvSpPr/>
          <p:nvPr/>
        </p:nvSpPr>
        <p:spPr>
          <a:xfrm>
            <a:off x="7353952" y="3576145"/>
            <a:ext cx="260131" cy="23517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Arrow Connector 36">
            <a:extLst>
              <a:ext uri="{FF2B5EF4-FFF2-40B4-BE49-F238E27FC236}">
                <a16:creationId xmlns:a16="http://schemas.microsoft.com/office/drawing/2014/main" id="{C6FC6249-DC5A-6443-B1E1-7985C219F1FD}"/>
              </a:ext>
            </a:extLst>
          </p:cNvPr>
          <p:cNvCxnSpPr>
            <a:endCxn id="36" idx="1"/>
          </p:cNvCxnSpPr>
          <p:nvPr/>
        </p:nvCxnSpPr>
        <p:spPr>
          <a:xfrm>
            <a:off x="7198924" y="3681250"/>
            <a:ext cx="155028" cy="1248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8" name="Rounded Rectangle 37">
            <a:extLst>
              <a:ext uri="{FF2B5EF4-FFF2-40B4-BE49-F238E27FC236}">
                <a16:creationId xmlns:a16="http://schemas.microsoft.com/office/drawing/2014/main" id="{DA0E2BE2-9DD3-5A4C-93ED-3C6194ED4B52}"/>
              </a:ext>
            </a:extLst>
          </p:cNvPr>
          <p:cNvSpPr/>
          <p:nvPr/>
        </p:nvSpPr>
        <p:spPr>
          <a:xfrm>
            <a:off x="7769111" y="3576145"/>
            <a:ext cx="260131" cy="23517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a:extLst>
              <a:ext uri="{FF2B5EF4-FFF2-40B4-BE49-F238E27FC236}">
                <a16:creationId xmlns:a16="http://schemas.microsoft.com/office/drawing/2014/main" id="{8617BDC1-83FF-C049-A917-6C91CB848BB9}"/>
              </a:ext>
            </a:extLst>
          </p:cNvPr>
          <p:cNvCxnSpPr>
            <a:endCxn id="38" idx="1"/>
          </p:cNvCxnSpPr>
          <p:nvPr/>
        </p:nvCxnSpPr>
        <p:spPr>
          <a:xfrm>
            <a:off x="7614083" y="3681250"/>
            <a:ext cx="155028" cy="1248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DC001C94-C5DD-EB49-82A1-ED5546110F95}"/>
              </a:ext>
            </a:extLst>
          </p:cNvPr>
          <p:cNvSpPr/>
          <p:nvPr/>
        </p:nvSpPr>
        <p:spPr>
          <a:xfrm>
            <a:off x="8184270" y="3576145"/>
            <a:ext cx="260131" cy="23517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Arrow Connector 40">
            <a:extLst>
              <a:ext uri="{FF2B5EF4-FFF2-40B4-BE49-F238E27FC236}">
                <a16:creationId xmlns:a16="http://schemas.microsoft.com/office/drawing/2014/main" id="{C9FAAA7E-AB3F-D343-B7AD-97924BDB67B4}"/>
              </a:ext>
            </a:extLst>
          </p:cNvPr>
          <p:cNvCxnSpPr>
            <a:endCxn id="40" idx="1"/>
          </p:cNvCxnSpPr>
          <p:nvPr/>
        </p:nvCxnSpPr>
        <p:spPr>
          <a:xfrm>
            <a:off x="8029242" y="3681250"/>
            <a:ext cx="155028" cy="1248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2" name="Rounded Rectangle 41">
            <a:extLst>
              <a:ext uri="{FF2B5EF4-FFF2-40B4-BE49-F238E27FC236}">
                <a16:creationId xmlns:a16="http://schemas.microsoft.com/office/drawing/2014/main" id="{115428F2-F0F0-3749-BFB4-95713BAE84A8}"/>
              </a:ext>
            </a:extLst>
          </p:cNvPr>
          <p:cNvSpPr/>
          <p:nvPr/>
        </p:nvSpPr>
        <p:spPr>
          <a:xfrm>
            <a:off x="8599429" y="3576145"/>
            <a:ext cx="260131" cy="23517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Arrow Connector 42">
            <a:extLst>
              <a:ext uri="{FF2B5EF4-FFF2-40B4-BE49-F238E27FC236}">
                <a16:creationId xmlns:a16="http://schemas.microsoft.com/office/drawing/2014/main" id="{BC1DC024-DB4B-B14A-93BA-A74784C62C00}"/>
              </a:ext>
            </a:extLst>
          </p:cNvPr>
          <p:cNvCxnSpPr>
            <a:endCxn id="42" idx="1"/>
          </p:cNvCxnSpPr>
          <p:nvPr/>
        </p:nvCxnSpPr>
        <p:spPr>
          <a:xfrm>
            <a:off x="8444401" y="3681250"/>
            <a:ext cx="155028" cy="1248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4" name="Rounded Rectangle 43">
            <a:extLst>
              <a:ext uri="{FF2B5EF4-FFF2-40B4-BE49-F238E27FC236}">
                <a16:creationId xmlns:a16="http://schemas.microsoft.com/office/drawing/2014/main" id="{492BF02C-C70A-ED4C-A310-C1C1F8C636DA}"/>
              </a:ext>
            </a:extLst>
          </p:cNvPr>
          <p:cNvSpPr/>
          <p:nvPr/>
        </p:nvSpPr>
        <p:spPr>
          <a:xfrm>
            <a:off x="9014588" y="3576145"/>
            <a:ext cx="260131" cy="23517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Straight Arrow Connector 44">
            <a:extLst>
              <a:ext uri="{FF2B5EF4-FFF2-40B4-BE49-F238E27FC236}">
                <a16:creationId xmlns:a16="http://schemas.microsoft.com/office/drawing/2014/main" id="{2EDD50D6-D8BE-A04F-B5A3-4EA3A8C39056}"/>
              </a:ext>
            </a:extLst>
          </p:cNvPr>
          <p:cNvCxnSpPr>
            <a:endCxn id="44" idx="1"/>
          </p:cNvCxnSpPr>
          <p:nvPr/>
        </p:nvCxnSpPr>
        <p:spPr>
          <a:xfrm>
            <a:off x="8859560" y="3681250"/>
            <a:ext cx="155028" cy="1248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6" name="Rounded Rectangle 45">
            <a:extLst>
              <a:ext uri="{FF2B5EF4-FFF2-40B4-BE49-F238E27FC236}">
                <a16:creationId xmlns:a16="http://schemas.microsoft.com/office/drawing/2014/main" id="{708F7158-6AD0-F74F-A7A7-49DEF696D37C}"/>
              </a:ext>
            </a:extLst>
          </p:cNvPr>
          <p:cNvSpPr/>
          <p:nvPr/>
        </p:nvSpPr>
        <p:spPr>
          <a:xfrm>
            <a:off x="9429747" y="3576145"/>
            <a:ext cx="260131" cy="23517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a:extLst>
              <a:ext uri="{FF2B5EF4-FFF2-40B4-BE49-F238E27FC236}">
                <a16:creationId xmlns:a16="http://schemas.microsoft.com/office/drawing/2014/main" id="{D06AB668-C5E3-4A43-AEA8-4F79B85F35F3}"/>
              </a:ext>
            </a:extLst>
          </p:cNvPr>
          <p:cNvCxnSpPr>
            <a:endCxn id="46" idx="1"/>
          </p:cNvCxnSpPr>
          <p:nvPr/>
        </p:nvCxnSpPr>
        <p:spPr>
          <a:xfrm>
            <a:off x="9274719" y="3681250"/>
            <a:ext cx="155028" cy="1248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CDD805E6-AEC2-4740-AA87-780B88F25E8E}"/>
              </a:ext>
            </a:extLst>
          </p:cNvPr>
          <p:cNvSpPr/>
          <p:nvPr/>
        </p:nvSpPr>
        <p:spPr>
          <a:xfrm>
            <a:off x="9844906" y="3576145"/>
            <a:ext cx="260131" cy="235170"/>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Arrow Connector 48">
            <a:extLst>
              <a:ext uri="{FF2B5EF4-FFF2-40B4-BE49-F238E27FC236}">
                <a16:creationId xmlns:a16="http://schemas.microsoft.com/office/drawing/2014/main" id="{84B529E0-3219-8D40-AFAB-D371A0229F48}"/>
              </a:ext>
            </a:extLst>
          </p:cNvPr>
          <p:cNvCxnSpPr>
            <a:endCxn id="48" idx="1"/>
          </p:cNvCxnSpPr>
          <p:nvPr/>
        </p:nvCxnSpPr>
        <p:spPr>
          <a:xfrm>
            <a:off x="9689878" y="3681250"/>
            <a:ext cx="155028" cy="1248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5CE04608-261F-BC4D-8BAC-25B9CC58A794}"/>
              </a:ext>
            </a:extLst>
          </p:cNvPr>
          <p:cNvCxnSpPr>
            <a:cxnSpLocks/>
            <a:stCxn id="28" idx="3"/>
            <a:endCxn id="31" idx="1"/>
          </p:cNvCxnSpPr>
          <p:nvPr/>
        </p:nvCxnSpPr>
        <p:spPr>
          <a:xfrm flipV="1">
            <a:off x="5203331" y="3693730"/>
            <a:ext cx="905144" cy="124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2512DD1B-F7B0-FB4D-A4E0-BF2B1377E3B4}"/>
              </a:ext>
            </a:extLst>
          </p:cNvPr>
          <p:cNvCxnSpPr>
            <a:endCxn id="4" idx="2"/>
          </p:cNvCxnSpPr>
          <p:nvPr/>
        </p:nvCxnSpPr>
        <p:spPr>
          <a:xfrm flipV="1">
            <a:off x="1336835" y="383627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F2FEE808-CCC9-9346-AA4C-35176EDD687E}"/>
              </a:ext>
            </a:extLst>
          </p:cNvPr>
          <p:cNvCxnSpPr/>
          <p:nvPr/>
        </p:nvCxnSpPr>
        <p:spPr>
          <a:xfrm flipV="1">
            <a:off x="1741483" y="383627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6" name="Straight Arrow Connector 55">
            <a:extLst>
              <a:ext uri="{FF2B5EF4-FFF2-40B4-BE49-F238E27FC236}">
                <a16:creationId xmlns:a16="http://schemas.microsoft.com/office/drawing/2014/main" id="{C31F9FEA-F65C-0448-AB12-BD635C9D9C43}"/>
              </a:ext>
            </a:extLst>
          </p:cNvPr>
          <p:cNvCxnSpPr/>
          <p:nvPr/>
        </p:nvCxnSpPr>
        <p:spPr>
          <a:xfrm flipV="1">
            <a:off x="2161897" y="383627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7" name="Straight Arrow Connector 56">
            <a:extLst>
              <a:ext uri="{FF2B5EF4-FFF2-40B4-BE49-F238E27FC236}">
                <a16:creationId xmlns:a16="http://schemas.microsoft.com/office/drawing/2014/main" id="{782EC212-C57E-7D48-849B-09D467F536B6}"/>
              </a:ext>
            </a:extLst>
          </p:cNvPr>
          <p:cNvCxnSpPr/>
          <p:nvPr/>
        </p:nvCxnSpPr>
        <p:spPr>
          <a:xfrm flipV="1">
            <a:off x="2571801" y="383627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8" name="Straight Arrow Connector 57">
            <a:extLst>
              <a:ext uri="{FF2B5EF4-FFF2-40B4-BE49-F238E27FC236}">
                <a16:creationId xmlns:a16="http://schemas.microsoft.com/office/drawing/2014/main" id="{A09F9109-73FB-1940-B183-AA9CCF724B99}"/>
              </a:ext>
            </a:extLst>
          </p:cNvPr>
          <p:cNvCxnSpPr/>
          <p:nvPr/>
        </p:nvCxnSpPr>
        <p:spPr>
          <a:xfrm flipV="1">
            <a:off x="2992214" y="383627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9" name="Straight Arrow Connector 58">
            <a:extLst>
              <a:ext uri="{FF2B5EF4-FFF2-40B4-BE49-F238E27FC236}">
                <a16:creationId xmlns:a16="http://schemas.microsoft.com/office/drawing/2014/main" id="{979A2082-91D9-E647-8650-72EF14F2B7BF}"/>
              </a:ext>
            </a:extLst>
          </p:cNvPr>
          <p:cNvCxnSpPr/>
          <p:nvPr/>
        </p:nvCxnSpPr>
        <p:spPr>
          <a:xfrm flipV="1">
            <a:off x="3402118" y="383627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0" name="Straight Arrow Connector 59">
            <a:extLst>
              <a:ext uri="{FF2B5EF4-FFF2-40B4-BE49-F238E27FC236}">
                <a16:creationId xmlns:a16="http://schemas.microsoft.com/office/drawing/2014/main" id="{2D77F8DD-B296-F44E-ADB6-285AFB77AE8D}"/>
              </a:ext>
            </a:extLst>
          </p:cNvPr>
          <p:cNvCxnSpPr/>
          <p:nvPr/>
        </p:nvCxnSpPr>
        <p:spPr>
          <a:xfrm flipV="1">
            <a:off x="3822531" y="383627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1" name="Straight Arrow Connector 60">
            <a:extLst>
              <a:ext uri="{FF2B5EF4-FFF2-40B4-BE49-F238E27FC236}">
                <a16:creationId xmlns:a16="http://schemas.microsoft.com/office/drawing/2014/main" id="{D8895A65-D03B-FE41-9C4C-12DCAB735D94}"/>
              </a:ext>
            </a:extLst>
          </p:cNvPr>
          <p:cNvCxnSpPr/>
          <p:nvPr/>
        </p:nvCxnSpPr>
        <p:spPr>
          <a:xfrm flipV="1">
            <a:off x="5062753" y="383627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2" name="Straight Arrow Connector 61">
            <a:extLst>
              <a:ext uri="{FF2B5EF4-FFF2-40B4-BE49-F238E27FC236}">
                <a16:creationId xmlns:a16="http://schemas.microsoft.com/office/drawing/2014/main" id="{3C616E32-0CA0-5D47-822E-EB777B2D761C}"/>
              </a:ext>
            </a:extLst>
          </p:cNvPr>
          <p:cNvCxnSpPr/>
          <p:nvPr/>
        </p:nvCxnSpPr>
        <p:spPr>
          <a:xfrm flipV="1">
            <a:off x="4232435" y="383627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3" name="Straight Arrow Connector 62">
            <a:extLst>
              <a:ext uri="{FF2B5EF4-FFF2-40B4-BE49-F238E27FC236}">
                <a16:creationId xmlns:a16="http://schemas.microsoft.com/office/drawing/2014/main" id="{F9153894-9883-9A4A-93B7-C37523AEE999}"/>
              </a:ext>
            </a:extLst>
          </p:cNvPr>
          <p:cNvCxnSpPr/>
          <p:nvPr/>
        </p:nvCxnSpPr>
        <p:spPr>
          <a:xfrm flipV="1">
            <a:off x="4668614" y="383627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ADBF6C0F-2864-2845-9789-15FA19792DD7}"/>
              </a:ext>
            </a:extLst>
          </p:cNvPr>
          <p:cNvCxnSpPr/>
          <p:nvPr/>
        </p:nvCxnSpPr>
        <p:spPr>
          <a:xfrm flipV="1">
            <a:off x="6236541" y="383627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6" name="Straight Arrow Connector 65">
            <a:extLst>
              <a:ext uri="{FF2B5EF4-FFF2-40B4-BE49-F238E27FC236}">
                <a16:creationId xmlns:a16="http://schemas.microsoft.com/office/drawing/2014/main" id="{02B30DDF-4CEE-C24D-96EC-8FF7CC6ADD22}"/>
              </a:ext>
            </a:extLst>
          </p:cNvPr>
          <p:cNvCxnSpPr/>
          <p:nvPr/>
        </p:nvCxnSpPr>
        <p:spPr>
          <a:xfrm flipV="1">
            <a:off x="6653701" y="382576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7" name="Straight Arrow Connector 66">
            <a:extLst>
              <a:ext uri="{FF2B5EF4-FFF2-40B4-BE49-F238E27FC236}">
                <a16:creationId xmlns:a16="http://schemas.microsoft.com/office/drawing/2014/main" id="{3F55D3AD-76E0-EB46-A982-178C81CD8727}"/>
              </a:ext>
            </a:extLst>
          </p:cNvPr>
          <p:cNvCxnSpPr/>
          <p:nvPr/>
        </p:nvCxnSpPr>
        <p:spPr>
          <a:xfrm flipV="1">
            <a:off x="7074115" y="382576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8" name="Straight Arrow Connector 67">
            <a:extLst>
              <a:ext uri="{FF2B5EF4-FFF2-40B4-BE49-F238E27FC236}">
                <a16:creationId xmlns:a16="http://schemas.microsoft.com/office/drawing/2014/main" id="{4CA62A79-E446-DC4F-BBB8-28A19ACE5291}"/>
              </a:ext>
            </a:extLst>
          </p:cNvPr>
          <p:cNvCxnSpPr/>
          <p:nvPr/>
        </p:nvCxnSpPr>
        <p:spPr>
          <a:xfrm flipV="1">
            <a:off x="7484019" y="382576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E6DA46D1-CBA9-B446-8125-AF41F5233BED}"/>
              </a:ext>
            </a:extLst>
          </p:cNvPr>
          <p:cNvCxnSpPr/>
          <p:nvPr/>
        </p:nvCxnSpPr>
        <p:spPr>
          <a:xfrm flipV="1">
            <a:off x="7904432" y="382576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0" name="Straight Arrow Connector 69">
            <a:extLst>
              <a:ext uri="{FF2B5EF4-FFF2-40B4-BE49-F238E27FC236}">
                <a16:creationId xmlns:a16="http://schemas.microsoft.com/office/drawing/2014/main" id="{A80C1056-2263-2946-AE91-50EF6A1AA11F}"/>
              </a:ext>
            </a:extLst>
          </p:cNvPr>
          <p:cNvCxnSpPr/>
          <p:nvPr/>
        </p:nvCxnSpPr>
        <p:spPr>
          <a:xfrm flipV="1">
            <a:off x="8314336" y="382576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1" name="Straight Arrow Connector 70">
            <a:extLst>
              <a:ext uri="{FF2B5EF4-FFF2-40B4-BE49-F238E27FC236}">
                <a16:creationId xmlns:a16="http://schemas.microsoft.com/office/drawing/2014/main" id="{594A6FBF-00D7-A644-84AA-A1D5E253EB10}"/>
              </a:ext>
            </a:extLst>
          </p:cNvPr>
          <p:cNvCxnSpPr/>
          <p:nvPr/>
        </p:nvCxnSpPr>
        <p:spPr>
          <a:xfrm flipV="1">
            <a:off x="8734749" y="382576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2" name="Straight Arrow Connector 71">
            <a:extLst>
              <a:ext uri="{FF2B5EF4-FFF2-40B4-BE49-F238E27FC236}">
                <a16:creationId xmlns:a16="http://schemas.microsoft.com/office/drawing/2014/main" id="{A3BD9FC7-7C85-F44E-BE71-6CEAEBA5507B}"/>
              </a:ext>
            </a:extLst>
          </p:cNvPr>
          <p:cNvCxnSpPr/>
          <p:nvPr/>
        </p:nvCxnSpPr>
        <p:spPr>
          <a:xfrm flipV="1">
            <a:off x="9974971" y="382576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3" name="Straight Arrow Connector 72">
            <a:extLst>
              <a:ext uri="{FF2B5EF4-FFF2-40B4-BE49-F238E27FC236}">
                <a16:creationId xmlns:a16="http://schemas.microsoft.com/office/drawing/2014/main" id="{3BE96F59-934F-E945-A111-C86263273D44}"/>
              </a:ext>
            </a:extLst>
          </p:cNvPr>
          <p:cNvCxnSpPr/>
          <p:nvPr/>
        </p:nvCxnSpPr>
        <p:spPr>
          <a:xfrm flipV="1">
            <a:off x="9144653" y="382576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4" name="Straight Arrow Connector 73">
            <a:extLst>
              <a:ext uri="{FF2B5EF4-FFF2-40B4-BE49-F238E27FC236}">
                <a16:creationId xmlns:a16="http://schemas.microsoft.com/office/drawing/2014/main" id="{439DBCDA-C60B-9343-B05B-98FAF386FA17}"/>
              </a:ext>
            </a:extLst>
          </p:cNvPr>
          <p:cNvCxnSpPr/>
          <p:nvPr/>
        </p:nvCxnSpPr>
        <p:spPr>
          <a:xfrm flipV="1">
            <a:off x="9580832" y="3825766"/>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5" name="Straight Arrow Connector 74">
            <a:extLst>
              <a:ext uri="{FF2B5EF4-FFF2-40B4-BE49-F238E27FC236}">
                <a16:creationId xmlns:a16="http://schemas.microsoft.com/office/drawing/2014/main" id="{2149AACB-E98C-C147-8227-C8CDE318A499}"/>
              </a:ext>
            </a:extLst>
          </p:cNvPr>
          <p:cNvCxnSpPr/>
          <p:nvPr/>
        </p:nvCxnSpPr>
        <p:spPr>
          <a:xfrm flipV="1">
            <a:off x="6227401" y="3172967"/>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6" name="Straight Arrow Connector 75">
            <a:extLst>
              <a:ext uri="{FF2B5EF4-FFF2-40B4-BE49-F238E27FC236}">
                <a16:creationId xmlns:a16="http://schemas.microsoft.com/office/drawing/2014/main" id="{D553076A-CBD8-5C4C-ADD0-CE723983CEA8}"/>
              </a:ext>
            </a:extLst>
          </p:cNvPr>
          <p:cNvCxnSpPr/>
          <p:nvPr/>
        </p:nvCxnSpPr>
        <p:spPr>
          <a:xfrm flipV="1">
            <a:off x="6632049" y="3172967"/>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7" name="Straight Arrow Connector 76">
            <a:extLst>
              <a:ext uri="{FF2B5EF4-FFF2-40B4-BE49-F238E27FC236}">
                <a16:creationId xmlns:a16="http://schemas.microsoft.com/office/drawing/2014/main" id="{7EAD6357-84DD-2446-A87E-6A7AA7774355}"/>
              </a:ext>
            </a:extLst>
          </p:cNvPr>
          <p:cNvCxnSpPr/>
          <p:nvPr/>
        </p:nvCxnSpPr>
        <p:spPr>
          <a:xfrm flipV="1">
            <a:off x="7052463" y="3172967"/>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8" name="Straight Arrow Connector 77">
            <a:extLst>
              <a:ext uri="{FF2B5EF4-FFF2-40B4-BE49-F238E27FC236}">
                <a16:creationId xmlns:a16="http://schemas.microsoft.com/office/drawing/2014/main" id="{6D7FDD46-6CE9-2544-BCA3-4A99F77FF364}"/>
              </a:ext>
            </a:extLst>
          </p:cNvPr>
          <p:cNvCxnSpPr/>
          <p:nvPr/>
        </p:nvCxnSpPr>
        <p:spPr>
          <a:xfrm flipV="1">
            <a:off x="7462367" y="3172967"/>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9" name="Straight Arrow Connector 78">
            <a:extLst>
              <a:ext uri="{FF2B5EF4-FFF2-40B4-BE49-F238E27FC236}">
                <a16:creationId xmlns:a16="http://schemas.microsoft.com/office/drawing/2014/main" id="{FFD15A7E-898B-AE45-87C3-4C7D086D2920}"/>
              </a:ext>
            </a:extLst>
          </p:cNvPr>
          <p:cNvCxnSpPr/>
          <p:nvPr/>
        </p:nvCxnSpPr>
        <p:spPr>
          <a:xfrm flipV="1">
            <a:off x="7882780" y="3172967"/>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0" name="Straight Arrow Connector 79">
            <a:extLst>
              <a:ext uri="{FF2B5EF4-FFF2-40B4-BE49-F238E27FC236}">
                <a16:creationId xmlns:a16="http://schemas.microsoft.com/office/drawing/2014/main" id="{0BC1A26C-C1C9-5F41-A497-86FDEC72C5A6}"/>
              </a:ext>
            </a:extLst>
          </p:cNvPr>
          <p:cNvCxnSpPr/>
          <p:nvPr/>
        </p:nvCxnSpPr>
        <p:spPr>
          <a:xfrm flipV="1">
            <a:off x="8292684" y="3172967"/>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1" name="Straight Arrow Connector 80">
            <a:extLst>
              <a:ext uri="{FF2B5EF4-FFF2-40B4-BE49-F238E27FC236}">
                <a16:creationId xmlns:a16="http://schemas.microsoft.com/office/drawing/2014/main" id="{333A5EFD-904D-AA4F-98D3-3B895A26E75A}"/>
              </a:ext>
            </a:extLst>
          </p:cNvPr>
          <p:cNvCxnSpPr/>
          <p:nvPr/>
        </p:nvCxnSpPr>
        <p:spPr>
          <a:xfrm flipV="1">
            <a:off x="8713097" y="3172967"/>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2" name="Straight Arrow Connector 81">
            <a:extLst>
              <a:ext uri="{FF2B5EF4-FFF2-40B4-BE49-F238E27FC236}">
                <a16:creationId xmlns:a16="http://schemas.microsoft.com/office/drawing/2014/main" id="{EDCA66C6-5EA5-0D47-94AA-2FC485942507}"/>
              </a:ext>
            </a:extLst>
          </p:cNvPr>
          <p:cNvCxnSpPr/>
          <p:nvPr/>
        </p:nvCxnSpPr>
        <p:spPr>
          <a:xfrm flipV="1">
            <a:off x="9953319" y="3172967"/>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3" name="Straight Arrow Connector 82">
            <a:extLst>
              <a:ext uri="{FF2B5EF4-FFF2-40B4-BE49-F238E27FC236}">
                <a16:creationId xmlns:a16="http://schemas.microsoft.com/office/drawing/2014/main" id="{114AA7A7-CEB7-8A46-A096-93C2CBEF906B}"/>
              </a:ext>
            </a:extLst>
          </p:cNvPr>
          <p:cNvCxnSpPr/>
          <p:nvPr/>
        </p:nvCxnSpPr>
        <p:spPr>
          <a:xfrm flipV="1">
            <a:off x="9123001" y="3172967"/>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4" name="Straight Arrow Connector 83">
            <a:extLst>
              <a:ext uri="{FF2B5EF4-FFF2-40B4-BE49-F238E27FC236}">
                <a16:creationId xmlns:a16="http://schemas.microsoft.com/office/drawing/2014/main" id="{E22EEC5F-A39B-5D4D-A60D-DF140DE44EF7}"/>
              </a:ext>
            </a:extLst>
          </p:cNvPr>
          <p:cNvCxnSpPr/>
          <p:nvPr/>
        </p:nvCxnSpPr>
        <p:spPr>
          <a:xfrm flipV="1">
            <a:off x="9559180" y="3172967"/>
            <a:ext cx="0" cy="3653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5" name="TextBox 84">
            <a:extLst>
              <a:ext uri="{FF2B5EF4-FFF2-40B4-BE49-F238E27FC236}">
                <a16:creationId xmlns:a16="http://schemas.microsoft.com/office/drawing/2014/main" id="{449CB16E-8ABD-6445-AC72-1B1A1A1104B9}"/>
              </a:ext>
            </a:extLst>
          </p:cNvPr>
          <p:cNvSpPr txBox="1"/>
          <p:nvPr/>
        </p:nvSpPr>
        <p:spPr>
          <a:xfrm>
            <a:off x="703396" y="5625663"/>
            <a:ext cx="5158335" cy="369332"/>
          </a:xfrm>
          <a:prstGeom prst="rect">
            <a:avLst/>
          </a:prstGeom>
          <a:noFill/>
        </p:spPr>
        <p:txBody>
          <a:bodyPr wrap="none" rtlCol="0">
            <a:spAutoFit/>
          </a:bodyPr>
          <a:lstStyle/>
          <a:p>
            <a:r>
              <a:rPr lang="en-US" dirty="0"/>
              <a:t>Code at </a:t>
            </a:r>
            <a:r>
              <a:rPr lang="en-US" dirty="0" err="1"/>
              <a:t>github.com</a:t>
            </a:r>
            <a:r>
              <a:rPr lang="en-US" dirty="0"/>
              <a:t>/</a:t>
            </a:r>
            <a:r>
              <a:rPr lang="en-US" dirty="0" err="1"/>
              <a:t>jeffbinder</a:t>
            </a:r>
            <a:r>
              <a:rPr lang="en-US" dirty="0"/>
              <a:t>/sentence-level-</a:t>
            </a:r>
            <a:r>
              <a:rPr lang="en-US" dirty="0" err="1"/>
              <a:t>markov</a:t>
            </a:r>
            <a:endParaRPr lang="en-US" dirty="0"/>
          </a:p>
        </p:txBody>
      </p:sp>
    </p:spTree>
    <p:extLst>
      <p:ext uri="{BB962C8B-B14F-4D97-AF65-F5344CB8AC3E}">
        <p14:creationId xmlns:p14="http://schemas.microsoft.com/office/powerpoint/2010/main" val="26954936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02EF7-919F-2E40-B53A-06558617ABF6}"/>
              </a:ext>
            </a:extLst>
          </p:cNvPr>
          <p:cNvSpPr>
            <a:spLocks noGrp="1"/>
          </p:cNvSpPr>
          <p:nvPr>
            <p:ph type="title"/>
          </p:nvPr>
        </p:nvSpPr>
        <p:spPr/>
        <p:txBody>
          <a:bodyPr/>
          <a:lstStyle/>
          <a:p>
            <a:r>
              <a:rPr lang="en-US" dirty="0"/>
              <a:t>Implementing Franklin’s Procedure</a:t>
            </a:r>
          </a:p>
        </p:txBody>
      </p:sp>
      <p:sp>
        <p:nvSpPr>
          <p:cNvPr id="3" name="Content Placeholder 2">
            <a:extLst>
              <a:ext uri="{FF2B5EF4-FFF2-40B4-BE49-F238E27FC236}">
                <a16:creationId xmlns:a16="http://schemas.microsoft.com/office/drawing/2014/main" id="{11E18903-6BA5-8D41-A168-984AFCB6C5A9}"/>
              </a:ext>
            </a:extLst>
          </p:cNvPr>
          <p:cNvSpPr>
            <a:spLocks noGrp="1"/>
          </p:cNvSpPr>
          <p:nvPr>
            <p:ph idx="1"/>
          </p:nvPr>
        </p:nvSpPr>
        <p:spPr>
          <a:xfrm>
            <a:off x="1024128" y="2286000"/>
            <a:ext cx="4809113" cy="4023360"/>
          </a:xfrm>
        </p:spPr>
        <p:txBody>
          <a:bodyPr>
            <a:normAutofit fontScale="85000" lnSpcReduction="20000"/>
          </a:bodyPr>
          <a:lstStyle/>
          <a:p>
            <a:r>
              <a:rPr lang="en-US" dirty="0"/>
              <a:t>Melville:</a:t>
            </a:r>
          </a:p>
          <a:p>
            <a:r>
              <a:rPr lang="en-US" dirty="0"/>
              <a:t>WHAT the white whale was to Ahab, has been hinted; what, at times, he was to me, as yet remains unsaid.</a:t>
            </a:r>
          </a:p>
          <a:p>
            <a:r>
              <a:rPr lang="en-US" dirty="0"/>
              <a:t>Aside from those more obvious considerations touching Moby Dick, which could not but occasionally awaken in any man's soul some alarm, there was another thought, or rather vague, nameless horror concerning him, which at times by its intensity completely overpowered all the rest; and yet so mystical and well nigh ineffable was it, that I almost despair of putting it in a comprehensible form. It was the whiteness of the whale that above all things appalled me. But how can I hope to explain myself here; and yet, in some dim, random way, explain myself I must, else all these chapters might be naught.</a:t>
            </a:r>
          </a:p>
        </p:txBody>
      </p:sp>
      <p:sp>
        <p:nvSpPr>
          <p:cNvPr id="5" name="Content Placeholder 2">
            <a:extLst>
              <a:ext uri="{FF2B5EF4-FFF2-40B4-BE49-F238E27FC236}">
                <a16:creationId xmlns:a16="http://schemas.microsoft.com/office/drawing/2014/main" id="{66EC7027-C181-2347-B805-069C144F2544}"/>
              </a:ext>
            </a:extLst>
          </p:cNvPr>
          <p:cNvSpPr txBox="1">
            <a:spLocks/>
          </p:cNvSpPr>
          <p:nvPr/>
        </p:nvSpPr>
        <p:spPr>
          <a:xfrm>
            <a:off x="6096000" y="2286000"/>
            <a:ext cx="4809113" cy="4023360"/>
          </a:xfrm>
          <a:prstGeom prst="rect">
            <a:avLst/>
          </a:prstGeom>
        </p:spPr>
        <p:txBody>
          <a:bodyPr vert="horz" lIns="45720" tIns="45720" rIns="45720" bIns="45720" rtlCol="0">
            <a:normAutofit fontScale="85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dirty="0"/>
              <a:t>Reconstructed by Franklin Bot:</a:t>
            </a:r>
          </a:p>
          <a:p>
            <a:r>
              <a:rPr lang="en-US" dirty="0"/>
              <a:t>What the white whale was to Ahab, has been hinted; what, at times, he was to me, as yet remains unsaid.</a:t>
            </a:r>
          </a:p>
          <a:p>
            <a:r>
              <a:rPr lang="en-US" dirty="0"/>
              <a:t>Bethink thee of the albatross, whence come those clouds of spiritual wonderment and pale dread, in which that white phantom sails in all imaginations? Wonder ye then at the fiery hunt? To </a:t>
            </a:r>
            <a:r>
              <a:rPr lang="en-US" dirty="0" err="1"/>
              <a:t>analyse</a:t>
            </a:r>
            <a:r>
              <a:rPr lang="en-US" dirty="0"/>
              <a:t> it, would seem impossible. The flashing cascade of his mane, the curving comet of his tail, invested him with housings more resplendent than gold and silver-beaters could have furnished him. He was the elected Xerxes of vast herds of wild horses, whose pastures in those days were only fenced by the Rocky Mountains and the Alleghanies.</a:t>
            </a:r>
          </a:p>
        </p:txBody>
      </p:sp>
    </p:spTree>
    <p:extLst>
      <p:ext uri="{BB962C8B-B14F-4D97-AF65-F5344CB8AC3E}">
        <p14:creationId xmlns:p14="http://schemas.microsoft.com/office/powerpoint/2010/main" val="3942692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1AEEF-4883-324C-9C6B-29C3769CEDAE}"/>
              </a:ext>
            </a:extLst>
          </p:cNvPr>
          <p:cNvSpPr>
            <a:spLocks noGrp="1"/>
          </p:cNvSpPr>
          <p:nvPr>
            <p:ph type="title"/>
          </p:nvPr>
        </p:nvSpPr>
        <p:spPr/>
        <p:txBody>
          <a:bodyPr/>
          <a:lstStyle/>
          <a:p>
            <a:r>
              <a:rPr lang="en-US" dirty="0"/>
              <a:t>Algorithms Avant la </a:t>
            </a:r>
            <a:r>
              <a:rPr lang="en-US" dirty="0" err="1"/>
              <a:t>Lettre</a:t>
            </a:r>
            <a:endParaRPr lang="en-US" dirty="0"/>
          </a:p>
        </p:txBody>
      </p:sp>
      <p:pic>
        <p:nvPicPr>
          <p:cNvPr id="4" name="Content Placeholder 3">
            <a:extLst>
              <a:ext uri="{FF2B5EF4-FFF2-40B4-BE49-F238E27FC236}">
                <a16:creationId xmlns:a16="http://schemas.microsoft.com/office/drawing/2014/main" id="{E44D8916-C542-A842-A854-9CFFF3EEB395}"/>
              </a:ext>
            </a:extLst>
          </p:cNvPr>
          <p:cNvPicPr>
            <a:picLocks noGrp="1" noChangeAspect="1"/>
          </p:cNvPicPr>
          <p:nvPr>
            <p:ph idx="1"/>
          </p:nvPr>
        </p:nvPicPr>
        <p:blipFill>
          <a:blip r:embed="rId2"/>
          <a:stretch>
            <a:fillRect/>
          </a:stretch>
        </p:blipFill>
        <p:spPr>
          <a:xfrm>
            <a:off x="3104643" y="2084832"/>
            <a:ext cx="5982713" cy="4778140"/>
          </a:xfrm>
        </p:spPr>
      </p:pic>
    </p:spTree>
    <p:extLst>
      <p:ext uri="{BB962C8B-B14F-4D97-AF65-F5344CB8AC3E}">
        <p14:creationId xmlns:p14="http://schemas.microsoft.com/office/powerpoint/2010/main" val="7645118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48EFD-A823-E74B-9210-D5CCCA378A2D}"/>
              </a:ext>
            </a:extLst>
          </p:cNvPr>
          <p:cNvSpPr>
            <a:spLocks noGrp="1"/>
          </p:cNvSpPr>
          <p:nvPr>
            <p:ph type="title"/>
          </p:nvPr>
        </p:nvSpPr>
        <p:spPr/>
        <p:txBody>
          <a:bodyPr/>
          <a:lstStyle/>
          <a:p>
            <a:r>
              <a:rPr lang="en-US" dirty="0"/>
              <a:t>A Medieval Procedure</a:t>
            </a:r>
          </a:p>
        </p:txBody>
      </p:sp>
      <p:sp>
        <p:nvSpPr>
          <p:cNvPr id="3" name="Content Placeholder 2">
            <a:extLst>
              <a:ext uri="{FF2B5EF4-FFF2-40B4-BE49-F238E27FC236}">
                <a16:creationId xmlns:a16="http://schemas.microsoft.com/office/drawing/2014/main" id="{A2EF23A7-444C-6647-8B93-3657A80A99AF}"/>
              </a:ext>
            </a:extLst>
          </p:cNvPr>
          <p:cNvSpPr>
            <a:spLocks noGrp="1"/>
          </p:cNvSpPr>
          <p:nvPr>
            <p:ph idx="1"/>
          </p:nvPr>
        </p:nvSpPr>
        <p:spPr/>
        <p:txBody>
          <a:bodyPr/>
          <a:lstStyle/>
          <a:p>
            <a:r>
              <a:rPr lang="en-US" dirty="0"/>
              <a:t>When </a:t>
            </a:r>
            <a:r>
              <a:rPr lang="en-US" dirty="0" err="1"/>
              <a:t>ø</a:t>
            </a:r>
            <a:r>
              <a:rPr lang="en-US" dirty="0"/>
              <a:t> is equal to </a:t>
            </a:r>
            <a:r>
              <a:rPr lang="el-GR" dirty="0" err="1"/>
              <a:t>ϑ</a:t>
            </a:r>
            <a:r>
              <a:rPr lang="el-GR" dirty="0"/>
              <a:t> </a:t>
            </a:r>
            <a:r>
              <a:rPr lang="en-US" dirty="0"/>
              <a:t>and </a:t>
            </a:r>
            <a:r>
              <a:rPr lang="en-US" dirty="0" err="1"/>
              <a:t>ʒ</a:t>
            </a:r>
            <a:r>
              <a:rPr lang="en-US" dirty="0"/>
              <a:t>, </a:t>
            </a:r>
            <a:r>
              <a:rPr lang="en-US" dirty="0" err="1"/>
              <a:t>ø</a:t>
            </a:r>
            <a:r>
              <a:rPr lang="en-US" dirty="0"/>
              <a:t> and </a:t>
            </a:r>
            <a:r>
              <a:rPr lang="el-GR" dirty="0" err="1"/>
              <a:t>ϑ</a:t>
            </a:r>
            <a:r>
              <a:rPr lang="el-GR" dirty="0"/>
              <a:t> </a:t>
            </a:r>
            <a:r>
              <a:rPr lang="en-US" dirty="0"/>
              <a:t>must be divided by </a:t>
            </a:r>
            <a:r>
              <a:rPr lang="en-US" dirty="0" err="1"/>
              <a:t>ʒ</a:t>
            </a:r>
            <a:r>
              <a:rPr lang="en-US" dirty="0"/>
              <a:t>, </a:t>
            </a:r>
            <a:r>
              <a:rPr lang="el-GR" dirty="0" err="1"/>
              <a:t>ϑ</a:t>
            </a:r>
            <a:r>
              <a:rPr lang="el-GR" dirty="0"/>
              <a:t> </a:t>
            </a:r>
            <a:r>
              <a:rPr lang="en-US" dirty="0"/>
              <a:t>halved, the half drawn into itself, the product added to the number.  The radix of the aggregated whole minus half </a:t>
            </a:r>
            <a:r>
              <a:rPr lang="el-GR" dirty="0" err="1"/>
              <a:t>ϑ</a:t>
            </a:r>
            <a:r>
              <a:rPr lang="el-GR" dirty="0"/>
              <a:t> </a:t>
            </a:r>
            <a:r>
              <a:rPr lang="en-US" dirty="0"/>
              <a:t>reveals what is sought.</a:t>
            </a:r>
          </a:p>
          <a:p>
            <a:endParaRPr lang="en-US" dirty="0"/>
          </a:p>
          <a:p>
            <a:r>
              <a:rPr lang="en-US" dirty="0"/>
              <a:t>From Robert of Chester’s c. 1145 Latin version of </a:t>
            </a:r>
            <a:r>
              <a:rPr lang="en-US" i="1" dirty="0"/>
              <a:t>Al-</a:t>
            </a:r>
            <a:r>
              <a:rPr lang="en-US" i="1" dirty="0" err="1"/>
              <a:t>ğabr</a:t>
            </a:r>
            <a:r>
              <a:rPr lang="en-US" i="1" dirty="0"/>
              <a:t> </a:t>
            </a:r>
            <a:r>
              <a:rPr lang="en-US" dirty="0"/>
              <a:t>(my translation into English)</a:t>
            </a:r>
            <a:endParaRPr lang="en-US" i="1" dirty="0"/>
          </a:p>
        </p:txBody>
      </p:sp>
    </p:spTree>
    <p:extLst>
      <p:ext uri="{BB962C8B-B14F-4D97-AF65-F5344CB8AC3E}">
        <p14:creationId xmlns:p14="http://schemas.microsoft.com/office/powerpoint/2010/main" val="31327754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9FDB3-B333-2C48-85CE-08BA4BBB0D22}"/>
              </a:ext>
            </a:extLst>
          </p:cNvPr>
          <p:cNvSpPr>
            <a:spLocks noGrp="1"/>
          </p:cNvSpPr>
          <p:nvPr>
            <p:ph type="title"/>
          </p:nvPr>
        </p:nvSpPr>
        <p:spPr/>
        <p:txBody>
          <a:bodyPr/>
          <a:lstStyle/>
          <a:p>
            <a:r>
              <a:rPr lang="en-US" dirty="0"/>
              <a:t>A Somewhat More Modern Example</a:t>
            </a:r>
          </a:p>
        </p:txBody>
      </p:sp>
      <p:sp>
        <p:nvSpPr>
          <p:cNvPr id="3" name="Content Placeholder 2">
            <a:extLst>
              <a:ext uri="{FF2B5EF4-FFF2-40B4-BE49-F238E27FC236}">
                <a16:creationId xmlns:a16="http://schemas.microsoft.com/office/drawing/2014/main" id="{5B827FD8-8B45-C34D-8A4C-61812426B045}"/>
              </a:ext>
            </a:extLst>
          </p:cNvPr>
          <p:cNvSpPr>
            <a:spLocks noGrp="1"/>
          </p:cNvSpPr>
          <p:nvPr>
            <p:ph idx="1"/>
          </p:nvPr>
        </p:nvSpPr>
        <p:spPr>
          <a:xfrm>
            <a:off x="1024128" y="3258693"/>
            <a:ext cx="2790635" cy="1328738"/>
          </a:xfrm>
        </p:spPr>
        <p:txBody>
          <a:bodyPr/>
          <a:lstStyle/>
          <a:p>
            <a:r>
              <a:rPr lang="en-US" dirty="0"/>
              <a:t>From Michael </a:t>
            </a:r>
            <a:r>
              <a:rPr lang="en-US" dirty="0" err="1"/>
              <a:t>Dary’s</a:t>
            </a:r>
            <a:r>
              <a:rPr lang="en-US" dirty="0"/>
              <a:t> </a:t>
            </a:r>
            <a:r>
              <a:rPr lang="en-US" i="1" dirty="0"/>
              <a:t>Interest Epitomized, Both Compound and Simple </a:t>
            </a:r>
            <a:r>
              <a:rPr lang="en-US" dirty="0"/>
              <a:t>(1677)</a:t>
            </a:r>
          </a:p>
        </p:txBody>
      </p:sp>
      <p:pic>
        <p:nvPicPr>
          <p:cNvPr id="4" name="Picture 3" descr="A screenshot of a cell phone&#10;&#10;Description automatically generated">
            <a:extLst>
              <a:ext uri="{FF2B5EF4-FFF2-40B4-BE49-F238E27FC236}">
                <a16:creationId xmlns:a16="http://schemas.microsoft.com/office/drawing/2014/main" id="{A7916EBC-09BB-7148-B9E7-804FF75CC95C}"/>
              </a:ext>
            </a:extLst>
          </p:cNvPr>
          <p:cNvPicPr/>
          <p:nvPr/>
        </p:nvPicPr>
        <p:blipFill>
          <a:blip r:embed="rId2">
            <a:extLst>
              <a:ext uri="{28A0092B-C50C-407E-A947-70E740481C1C}">
                <a14:useLocalDpi xmlns:a14="http://schemas.microsoft.com/office/drawing/2010/main" val="0"/>
              </a:ext>
            </a:extLst>
          </a:blip>
          <a:stretch>
            <a:fillRect/>
          </a:stretch>
        </p:blipFill>
        <p:spPr>
          <a:xfrm>
            <a:off x="4469045" y="2084832"/>
            <a:ext cx="6275155" cy="3970909"/>
          </a:xfrm>
          <a:prstGeom prst="rect">
            <a:avLst/>
          </a:prstGeom>
        </p:spPr>
      </p:pic>
    </p:spTree>
    <p:extLst>
      <p:ext uri="{BB962C8B-B14F-4D97-AF65-F5344CB8AC3E}">
        <p14:creationId xmlns:p14="http://schemas.microsoft.com/office/powerpoint/2010/main" val="17618928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83164-13F5-FD42-8808-6D9C57B200E7}"/>
              </a:ext>
            </a:extLst>
          </p:cNvPr>
          <p:cNvSpPr>
            <a:spLocks noGrp="1"/>
          </p:cNvSpPr>
          <p:nvPr>
            <p:ph type="title"/>
          </p:nvPr>
        </p:nvSpPr>
        <p:spPr/>
        <p:txBody>
          <a:bodyPr/>
          <a:lstStyle/>
          <a:p>
            <a:r>
              <a:rPr lang="en-US" dirty="0"/>
              <a:t>Babbage and Lovelace</a:t>
            </a:r>
          </a:p>
        </p:txBody>
      </p:sp>
      <p:pic>
        <p:nvPicPr>
          <p:cNvPr id="1025" name="Picture 1" descr="page46image132853328">
            <a:extLst>
              <a:ext uri="{FF2B5EF4-FFF2-40B4-BE49-F238E27FC236}">
                <a16:creationId xmlns:a16="http://schemas.microsoft.com/office/drawing/2014/main" id="{D6959273-5F5C-9A41-9055-EB043A72531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097" t="25525" r="13555" b="22668"/>
          <a:stretch/>
        </p:blipFill>
        <p:spPr bwMode="auto">
          <a:xfrm>
            <a:off x="3446799" y="1887168"/>
            <a:ext cx="8547147" cy="4385616"/>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14="http://schemas.microsoft.com/office/drawing/2010/main" Requires="a14">
          <p:sp>
            <p:nvSpPr>
              <p:cNvPr id="5" name="Content Placeholder 4">
                <a:extLst>
                  <a:ext uri="{FF2B5EF4-FFF2-40B4-BE49-F238E27FC236}">
                    <a16:creationId xmlns:a16="http://schemas.microsoft.com/office/drawing/2014/main" id="{DD78667D-57D7-D04F-BCFA-3AFA4D585861}"/>
                  </a:ext>
                </a:extLst>
              </p:cNvPr>
              <p:cNvSpPr>
                <a:spLocks noGrp="1"/>
              </p:cNvSpPr>
              <p:nvPr>
                <p:ph idx="1"/>
              </p:nvPr>
            </p:nvSpPr>
            <p:spPr>
              <a:xfrm>
                <a:off x="325820" y="2739417"/>
                <a:ext cx="2978671" cy="2033752"/>
              </a:xfrm>
            </p:spPr>
            <p:txBody>
              <a:bodyPr>
                <a:normAutofit fontScale="92500" lnSpcReduction="20000"/>
              </a:bodyPr>
              <a:lstStyle/>
              <a:p>
                <a:r>
                  <a:rPr lang="en-US" i="1" dirty="0">
                    <a:latin typeface="Cambria Math" panose="02040503050406030204" pitchFamily="18" charset="0"/>
                  </a:rPr>
                  <a:t>Ada Lovelace’s program for solving the following system of equations:</a:t>
                </a:r>
              </a:p>
              <a:p>
                <a:endParaRPr lang="en-US" i="1" dirty="0">
                  <a:latin typeface="Cambria Math" panose="02040503050406030204" pitchFamily="18" charset="0"/>
                </a:endParaRPr>
              </a:p>
              <a:p>
                <a14:m>
                  <m:oMath xmlns:m="http://schemas.openxmlformats.org/officeDocument/2006/math">
                    <m:d>
                      <m:dPr>
                        <m:begChr m:val="{"/>
                        <m:endChr m:val=""/>
                        <m:ctrlPr>
                          <a:rPr lang="en-US" i="1" smtClean="0">
                            <a:latin typeface="Cambria Math" panose="02040503050406030204" pitchFamily="18" charset="0"/>
                          </a:rPr>
                        </m:ctrlPr>
                      </m:dPr>
                      <m:e>
                        <m:eqArr>
                          <m:eqArrPr>
                            <m:ctrlPr>
                              <a:rPr lang="en-US" i="1" smtClean="0">
                                <a:latin typeface="Cambria Math" panose="02040503050406030204" pitchFamily="18" charset="0"/>
                              </a:rPr>
                            </m:ctrlPr>
                          </m:eqArrPr>
                          <m:e>
                            <m:r>
                              <a:rPr lang="en-US" b="0" i="1" smtClean="0">
                                <a:latin typeface="Cambria Math" panose="02040503050406030204" pitchFamily="18" charset="0"/>
                              </a:rPr>
                              <m:t>𝑚𝑥</m:t>
                            </m:r>
                            <m:r>
                              <a:rPr lang="en-US" b="0" i="1" smtClean="0">
                                <a:latin typeface="Cambria Math" panose="02040503050406030204" pitchFamily="18" charset="0"/>
                              </a:rPr>
                              <m:t>+</m:t>
                            </m:r>
                            <m:r>
                              <a:rPr lang="en-US" b="0" i="1" smtClean="0">
                                <a:latin typeface="Cambria Math" panose="02040503050406030204" pitchFamily="18" charset="0"/>
                              </a:rPr>
                              <m:t>𝑛𝑦</m:t>
                            </m:r>
                            <m:r>
                              <a:rPr lang="en-US" b="0" i="1" smtClean="0">
                                <a:latin typeface="Cambria Math" panose="02040503050406030204" pitchFamily="18" charset="0"/>
                              </a:rPr>
                              <m:t>=</m:t>
                            </m:r>
                            <m:r>
                              <a:rPr lang="en-US" b="0" i="1" smtClean="0">
                                <a:latin typeface="Cambria Math" panose="02040503050406030204" pitchFamily="18" charset="0"/>
                              </a:rPr>
                              <m:t>𝑑</m:t>
                            </m:r>
                          </m:e>
                          <m:e>
                            <m:sSup>
                              <m:sSupPr>
                                <m:ctrlPr>
                                  <a:rPr lang="en-US" b="0" i="1" smtClean="0">
                                    <a:latin typeface="Cambria Math" panose="02040503050406030204" pitchFamily="18" charset="0"/>
                                  </a:rPr>
                                </m:ctrlPr>
                              </m:sSupPr>
                              <m:e>
                                <m:r>
                                  <a:rPr lang="en-US" b="0" i="1" smtClean="0">
                                    <a:latin typeface="Cambria Math" panose="02040503050406030204" pitchFamily="18" charset="0"/>
                                  </a:rPr>
                                  <m:t>𝑚</m:t>
                                </m:r>
                              </m:e>
                              <m:sup>
                                <m:r>
                                  <a:rPr lang="en-US" b="0" i="1" smtClean="0">
                                    <a:latin typeface="Cambria Math" panose="02040503050406030204" pitchFamily="18" charset="0"/>
                                  </a:rPr>
                                  <m:t>′</m:t>
                                </m:r>
                              </m:sup>
                            </m:sSup>
                            <m:r>
                              <a:rPr lang="en-US" b="0" i="1" smtClean="0">
                                <a:latin typeface="Cambria Math" panose="02040503050406030204" pitchFamily="18" charset="0"/>
                              </a:rPr>
                              <m:t>𝑥</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m:t>
                                </m:r>
                              </m:sup>
                            </m:sSup>
                            <m:r>
                              <a:rPr lang="en-US" b="0" i="1" smtClean="0">
                                <a:latin typeface="Cambria Math" panose="02040503050406030204" pitchFamily="18" charset="0"/>
                              </a:rPr>
                              <m:t>𝑦</m:t>
                            </m:r>
                            <m:r>
                              <a:rPr lang="en-US" b="0" i="1" smtClean="0">
                                <a:latin typeface="Cambria Math" panose="02040503050406030204" pitchFamily="18" charset="0"/>
                              </a:rPr>
                              <m:t>=</m:t>
                            </m:r>
                            <m:r>
                              <a:rPr lang="en-US" b="0" i="1" smtClean="0">
                                <a:latin typeface="Cambria Math" panose="02040503050406030204" pitchFamily="18" charset="0"/>
                              </a:rPr>
                              <m:t>𝑑</m:t>
                            </m:r>
                            <m:r>
                              <a:rPr lang="en-US" b="0" i="1" smtClean="0">
                                <a:latin typeface="Cambria Math" panose="02040503050406030204" pitchFamily="18" charset="0"/>
                              </a:rPr>
                              <m:t>′</m:t>
                            </m:r>
                          </m:e>
                        </m:eqArr>
                      </m:e>
                    </m:d>
                  </m:oMath>
                </a14:m>
                <a:endParaRPr lang="en-US" dirty="0"/>
              </a:p>
            </p:txBody>
          </p:sp>
        </mc:Choice>
        <mc:Fallback>
          <p:sp>
            <p:nvSpPr>
              <p:cNvPr id="5" name="Content Placeholder 4">
                <a:extLst>
                  <a:ext uri="{FF2B5EF4-FFF2-40B4-BE49-F238E27FC236}">
                    <a16:creationId xmlns:a16="http://schemas.microsoft.com/office/drawing/2014/main" id="{DD78667D-57D7-D04F-BCFA-3AFA4D585861}"/>
                  </a:ext>
                </a:extLst>
              </p:cNvPr>
              <p:cNvSpPr>
                <a:spLocks noGrp="1" noRot="1" noChangeAspect="1" noMove="1" noResize="1" noEditPoints="1" noAdjustHandles="1" noChangeArrowheads="1" noChangeShapeType="1" noTextEdit="1"/>
              </p:cNvSpPr>
              <p:nvPr>
                <p:ph idx="1"/>
              </p:nvPr>
            </p:nvSpPr>
            <p:spPr>
              <a:xfrm>
                <a:off x="325820" y="2739417"/>
                <a:ext cx="2978671" cy="2033752"/>
              </a:xfrm>
              <a:blipFill>
                <a:blip r:embed="rId3"/>
                <a:stretch>
                  <a:fillRect l="-38298" t="-18750" b="-104375"/>
                </a:stretch>
              </a:blipFill>
            </p:spPr>
            <p:txBody>
              <a:bodyPr/>
              <a:lstStyle/>
              <a:p>
                <a:r>
                  <a:rPr lang="en-US">
                    <a:noFill/>
                  </a:rPr>
                  <a:t> </a:t>
                </a:r>
              </a:p>
            </p:txBody>
          </p:sp>
        </mc:Fallback>
      </mc:AlternateContent>
    </p:spTree>
    <p:extLst>
      <p:ext uri="{BB962C8B-B14F-4D97-AF65-F5344CB8AC3E}">
        <p14:creationId xmlns:p14="http://schemas.microsoft.com/office/powerpoint/2010/main" val="998923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508B5-48B6-554C-A9CC-938AB8CB93BD}"/>
              </a:ext>
            </a:extLst>
          </p:cNvPr>
          <p:cNvSpPr>
            <a:spLocks noGrp="1"/>
          </p:cNvSpPr>
          <p:nvPr>
            <p:ph type="title"/>
          </p:nvPr>
        </p:nvSpPr>
        <p:spPr/>
        <p:txBody>
          <a:bodyPr/>
          <a:lstStyle/>
          <a:p>
            <a:r>
              <a:rPr lang="en-US" dirty="0"/>
              <a:t>Algorithms Avant la </a:t>
            </a:r>
            <a:r>
              <a:rPr lang="en-US" dirty="0" err="1"/>
              <a:t>Lettre</a:t>
            </a:r>
            <a:endParaRPr lang="en-US" dirty="0"/>
          </a:p>
        </p:txBody>
      </p:sp>
      <p:pic>
        <p:nvPicPr>
          <p:cNvPr id="4" name="Content Placeholder 3">
            <a:extLst>
              <a:ext uri="{FF2B5EF4-FFF2-40B4-BE49-F238E27FC236}">
                <a16:creationId xmlns:a16="http://schemas.microsoft.com/office/drawing/2014/main" id="{FBB752E7-42A0-004E-BD3C-8C824B00F03F}"/>
              </a:ext>
            </a:extLst>
          </p:cNvPr>
          <p:cNvPicPr>
            <a:picLocks noGrp="1" noChangeAspect="1"/>
          </p:cNvPicPr>
          <p:nvPr>
            <p:ph idx="1"/>
          </p:nvPr>
        </p:nvPicPr>
        <p:blipFill>
          <a:blip r:embed="rId2"/>
          <a:stretch>
            <a:fillRect/>
          </a:stretch>
        </p:blipFill>
        <p:spPr>
          <a:xfrm>
            <a:off x="3157934" y="2084832"/>
            <a:ext cx="5876131" cy="4693017"/>
          </a:xfrm>
        </p:spPr>
      </p:pic>
    </p:spTree>
    <p:extLst>
      <p:ext uri="{BB962C8B-B14F-4D97-AF65-F5344CB8AC3E}">
        <p14:creationId xmlns:p14="http://schemas.microsoft.com/office/powerpoint/2010/main" val="1840274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989B0-71A9-4049-A3D7-E74FEBBEE5C9}"/>
              </a:ext>
            </a:extLst>
          </p:cNvPr>
          <p:cNvSpPr>
            <a:spLocks noGrp="1"/>
          </p:cNvSpPr>
          <p:nvPr>
            <p:ph type="title"/>
          </p:nvPr>
        </p:nvSpPr>
        <p:spPr/>
        <p:txBody>
          <a:bodyPr/>
          <a:lstStyle/>
          <a:p>
            <a:r>
              <a:rPr lang="en-US" dirty="0"/>
              <a:t>Algorithms Avant la </a:t>
            </a:r>
            <a:r>
              <a:rPr lang="en-US" dirty="0" err="1"/>
              <a:t>Lettre</a:t>
            </a:r>
            <a:endParaRPr lang="en-US" dirty="0"/>
          </a:p>
        </p:txBody>
      </p:sp>
      <p:sp>
        <p:nvSpPr>
          <p:cNvPr id="3" name="Content Placeholder 2">
            <a:extLst>
              <a:ext uri="{FF2B5EF4-FFF2-40B4-BE49-F238E27FC236}">
                <a16:creationId xmlns:a16="http://schemas.microsoft.com/office/drawing/2014/main" id="{B2043643-B0DA-E340-A900-DE913D838391}"/>
              </a:ext>
            </a:extLst>
          </p:cNvPr>
          <p:cNvSpPr>
            <a:spLocks noGrp="1"/>
          </p:cNvSpPr>
          <p:nvPr>
            <p:ph idx="1"/>
          </p:nvPr>
        </p:nvSpPr>
        <p:spPr/>
        <p:txBody>
          <a:bodyPr/>
          <a:lstStyle/>
          <a:p>
            <a:r>
              <a:rPr lang="en-US" dirty="0"/>
              <a:t>There hath been much </a:t>
            </a:r>
            <a:r>
              <a:rPr lang="en-US" i="1" dirty="0"/>
              <a:t>time </a:t>
            </a:r>
            <a:r>
              <a:rPr lang="en-US" dirty="0"/>
              <a:t>and </a:t>
            </a:r>
            <a:r>
              <a:rPr lang="en-US" i="1" dirty="0"/>
              <a:t>diligence</a:t>
            </a:r>
            <a:r>
              <a:rPr lang="en-US" dirty="0"/>
              <a:t> bestowed by </a:t>
            </a:r>
            <a:r>
              <a:rPr lang="en-US" i="1" dirty="0"/>
              <a:t>Industrious </a:t>
            </a:r>
            <a:r>
              <a:rPr lang="en-US" dirty="0"/>
              <a:t>and </a:t>
            </a:r>
            <a:r>
              <a:rPr lang="en-US" i="1" dirty="0"/>
              <a:t>Learned </a:t>
            </a:r>
            <a:r>
              <a:rPr lang="en-US" dirty="0"/>
              <a:t>Men</a:t>
            </a:r>
            <a:r>
              <a:rPr lang="en-US" i="1" dirty="0"/>
              <a:t> </a:t>
            </a:r>
            <a:r>
              <a:rPr lang="en-US" dirty="0"/>
              <a:t>of </a:t>
            </a:r>
            <a:r>
              <a:rPr lang="en-US" i="1" dirty="0"/>
              <a:t>Communicative Spirits </a:t>
            </a:r>
            <a:r>
              <a:rPr lang="en-US" dirty="0"/>
              <a:t>of </a:t>
            </a:r>
            <a:r>
              <a:rPr lang="en-US" i="1" dirty="0"/>
              <a:t>former Ages</a:t>
            </a:r>
            <a:r>
              <a:rPr lang="en-US" dirty="0"/>
              <a:t>, and of </a:t>
            </a:r>
            <a:r>
              <a:rPr lang="en-US" i="1" dirty="0"/>
              <a:t>late Times</a:t>
            </a:r>
            <a:r>
              <a:rPr lang="en-US" dirty="0"/>
              <a:t>, to reduce their </a:t>
            </a:r>
            <a:r>
              <a:rPr lang="en-US" i="1" dirty="0"/>
              <a:t>Arithmetical Theories </a:t>
            </a:r>
            <a:r>
              <a:rPr lang="en-US" dirty="0"/>
              <a:t>into </a:t>
            </a:r>
            <a:r>
              <a:rPr lang="en-US" i="1" dirty="0"/>
              <a:t>Practice</a:t>
            </a:r>
            <a:r>
              <a:rPr lang="en-US" dirty="0"/>
              <a:t>, to fit their </a:t>
            </a:r>
            <a:r>
              <a:rPr lang="en-US" i="1" dirty="0"/>
              <a:t>Conclusions </a:t>
            </a:r>
            <a:r>
              <a:rPr lang="en-US" dirty="0"/>
              <a:t>to </a:t>
            </a:r>
            <a:r>
              <a:rPr lang="en-US" i="1" dirty="0"/>
              <a:t>Instrumental work</a:t>
            </a:r>
            <a:r>
              <a:rPr lang="en-US" dirty="0"/>
              <a:t>, for the benefit of </a:t>
            </a:r>
            <a:r>
              <a:rPr lang="en-US" i="1" dirty="0"/>
              <a:t>Illiterate Artificers</a:t>
            </a:r>
            <a:r>
              <a:rPr lang="en-US" dirty="0"/>
              <a:t>: As so successful have </a:t>
            </a:r>
            <a:r>
              <a:rPr lang="en-US" i="1" dirty="0"/>
              <a:t>their </a:t>
            </a:r>
            <a:r>
              <a:rPr lang="en-US" dirty="0"/>
              <a:t>endeavors </a:t>
            </a:r>
            <a:r>
              <a:rPr lang="en-US" dirty="0" err="1"/>
              <a:t>prov’d</a:t>
            </a:r>
            <a:r>
              <a:rPr lang="en-US" dirty="0"/>
              <a:t>, that thereby </a:t>
            </a:r>
            <a:r>
              <a:rPr lang="en-US" i="1" dirty="0"/>
              <a:t>Commodious Advantages </a:t>
            </a:r>
            <a:r>
              <a:rPr lang="en-US" dirty="0"/>
              <a:t>have arrived to </a:t>
            </a:r>
            <a:r>
              <a:rPr lang="en-US" i="1" dirty="0"/>
              <a:t>Persons </a:t>
            </a:r>
            <a:r>
              <a:rPr lang="en-US" dirty="0"/>
              <a:t>of </a:t>
            </a:r>
            <a:r>
              <a:rPr lang="en-US" i="1" dirty="0"/>
              <a:t>divers Faculties</a:t>
            </a:r>
            <a:r>
              <a:rPr lang="en-US" dirty="0"/>
              <a:t>, who though </a:t>
            </a:r>
            <a:r>
              <a:rPr lang="en-US" i="1" dirty="0"/>
              <a:t>they </a:t>
            </a:r>
            <a:r>
              <a:rPr lang="en-US" dirty="0"/>
              <a:t>have been altogether </a:t>
            </a:r>
            <a:r>
              <a:rPr lang="en-US" i="1" dirty="0"/>
              <a:t>ignorant </a:t>
            </a:r>
            <a:r>
              <a:rPr lang="en-US" dirty="0"/>
              <a:t>of </a:t>
            </a:r>
            <a:r>
              <a:rPr lang="en-US" i="1" dirty="0" err="1"/>
              <a:t>Arithmetick</a:t>
            </a:r>
            <a:r>
              <a:rPr lang="en-US" dirty="0"/>
              <a:t>, and of all </a:t>
            </a:r>
            <a:r>
              <a:rPr lang="en-US" i="1" dirty="0"/>
              <a:t>Literature</a:t>
            </a:r>
            <a:r>
              <a:rPr lang="en-US" dirty="0"/>
              <a:t>, yet by the benefit of </a:t>
            </a:r>
            <a:r>
              <a:rPr lang="en-US" i="1" dirty="0"/>
              <a:t>Instrumental Operation</a:t>
            </a:r>
            <a:r>
              <a:rPr lang="en-US" dirty="0"/>
              <a:t>, they have been capacitated to perform</a:t>
            </a:r>
            <a:r>
              <a:rPr lang="en-US" i="1" dirty="0"/>
              <a:t> such Conclusions</a:t>
            </a:r>
            <a:r>
              <a:rPr lang="en-US" dirty="0"/>
              <a:t>, as their respective </a:t>
            </a:r>
            <a:r>
              <a:rPr lang="en-US" i="1" dirty="0"/>
              <a:t>Faculties</a:t>
            </a:r>
            <a:r>
              <a:rPr lang="en-US" dirty="0"/>
              <a:t> required, though thereof they have not been able to give a better </a:t>
            </a:r>
            <a:r>
              <a:rPr lang="en-US" i="1" dirty="0"/>
              <a:t>Reason, than that it is so, because it is so</a:t>
            </a:r>
            <a:r>
              <a:rPr lang="en-US" dirty="0"/>
              <a:t>.</a:t>
            </a:r>
          </a:p>
          <a:p>
            <a:endParaRPr lang="en-US" dirty="0"/>
          </a:p>
          <a:p>
            <a:r>
              <a:rPr lang="en-US" dirty="0"/>
              <a:t>John Peter, </a:t>
            </a:r>
            <a:r>
              <a:rPr lang="en-US" i="1" dirty="0"/>
              <a:t>Artificial Versifying </a:t>
            </a:r>
            <a:r>
              <a:rPr lang="en-US" dirty="0"/>
              <a:t>(revised ed.)</a:t>
            </a:r>
          </a:p>
        </p:txBody>
      </p:sp>
    </p:spTree>
    <p:extLst>
      <p:ext uri="{BB962C8B-B14F-4D97-AF65-F5344CB8AC3E}">
        <p14:creationId xmlns:p14="http://schemas.microsoft.com/office/powerpoint/2010/main" val="3250906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A179C-34C0-6545-874C-509F89749E38}"/>
              </a:ext>
            </a:extLst>
          </p:cNvPr>
          <p:cNvSpPr>
            <a:spLocks noGrp="1"/>
          </p:cNvSpPr>
          <p:nvPr>
            <p:ph type="title"/>
          </p:nvPr>
        </p:nvSpPr>
        <p:spPr>
          <a:xfrm>
            <a:off x="1024128" y="585216"/>
            <a:ext cx="3133581" cy="1499616"/>
          </a:xfrm>
        </p:spPr>
        <p:txBody>
          <a:bodyPr>
            <a:normAutofit/>
          </a:bodyPr>
          <a:lstStyle/>
          <a:p>
            <a:r>
              <a:rPr lang="en-US" sz="4000"/>
              <a:t>How Far Back?</a:t>
            </a:r>
          </a:p>
        </p:txBody>
      </p:sp>
      <p:sp>
        <p:nvSpPr>
          <p:cNvPr id="3" name="Content Placeholder 2">
            <a:extLst>
              <a:ext uri="{FF2B5EF4-FFF2-40B4-BE49-F238E27FC236}">
                <a16:creationId xmlns:a16="http://schemas.microsoft.com/office/drawing/2014/main" id="{C33042F7-B5D5-1F47-8BC7-445B6331484F}"/>
              </a:ext>
            </a:extLst>
          </p:cNvPr>
          <p:cNvSpPr>
            <a:spLocks noGrp="1"/>
          </p:cNvSpPr>
          <p:nvPr>
            <p:ph idx="1"/>
          </p:nvPr>
        </p:nvSpPr>
        <p:spPr>
          <a:xfrm>
            <a:off x="1024128" y="2286000"/>
            <a:ext cx="3133580" cy="3931920"/>
          </a:xfrm>
        </p:spPr>
        <p:txBody>
          <a:bodyPr>
            <a:normAutofit/>
          </a:bodyPr>
          <a:lstStyle/>
          <a:p>
            <a:r>
              <a:rPr lang="en-US" sz="1600" dirty="0"/>
              <a:t>From Isaac Barrow’s translation of Euclid’s </a:t>
            </a:r>
            <a:r>
              <a:rPr lang="en-US" sz="1600" i="1" dirty="0"/>
              <a:t>Elements </a:t>
            </a:r>
            <a:r>
              <a:rPr lang="en-US" sz="1600" dirty="0"/>
              <a:t>(1714 ed.)</a:t>
            </a:r>
          </a:p>
        </p:txBody>
      </p:sp>
      <p:pic>
        <p:nvPicPr>
          <p:cNvPr id="4" name="Picture 3" descr="A close up of text on a white background&#10;&#10;Description automatically generated">
            <a:extLst>
              <a:ext uri="{FF2B5EF4-FFF2-40B4-BE49-F238E27FC236}">
                <a16:creationId xmlns:a16="http://schemas.microsoft.com/office/drawing/2014/main" id="{EB0C5305-4A86-1240-A1E2-3AF2C1F30C74}"/>
              </a:ext>
            </a:extLst>
          </p:cNvPr>
          <p:cNvPicPr>
            <a:picLocks noChangeAspect="1"/>
          </p:cNvPicPr>
          <p:nvPr/>
        </p:nvPicPr>
        <p:blipFill>
          <a:blip r:embed="rId2"/>
          <a:stretch>
            <a:fillRect/>
          </a:stretch>
        </p:blipFill>
        <p:spPr>
          <a:xfrm>
            <a:off x="4642342" y="1166113"/>
            <a:ext cx="6909577" cy="4525773"/>
          </a:xfrm>
          <a:prstGeom prst="rect">
            <a:avLst/>
          </a:prstGeom>
        </p:spPr>
      </p:pic>
    </p:spTree>
    <p:extLst>
      <p:ext uri="{BB962C8B-B14F-4D97-AF65-F5344CB8AC3E}">
        <p14:creationId xmlns:p14="http://schemas.microsoft.com/office/powerpoint/2010/main" val="795789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1712B-F93D-8844-A4AC-FBDD83F6AE30}"/>
              </a:ext>
            </a:extLst>
          </p:cNvPr>
          <p:cNvSpPr>
            <a:spLocks noGrp="1"/>
          </p:cNvSpPr>
          <p:nvPr>
            <p:ph type="title"/>
          </p:nvPr>
        </p:nvSpPr>
        <p:spPr/>
        <p:txBody>
          <a:bodyPr/>
          <a:lstStyle/>
          <a:p>
            <a:r>
              <a:rPr lang="en-US" dirty="0"/>
              <a:t>From Algorism to Algorithms</a:t>
            </a:r>
          </a:p>
        </p:txBody>
      </p:sp>
      <p:pic>
        <p:nvPicPr>
          <p:cNvPr id="4" name="Content Placeholder 3">
            <a:extLst>
              <a:ext uri="{FF2B5EF4-FFF2-40B4-BE49-F238E27FC236}">
                <a16:creationId xmlns:a16="http://schemas.microsoft.com/office/drawing/2014/main" id="{6D817862-1FC3-0D4A-A157-157561FC066B}"/>
              </a:ext>
            </a:extLst>
          </p:cNvPr>
          <p:cNvPicPr>
            <a:picLocks noGrp="1" noChangeAspect="1"/>
          </p:cNvPicPr>
          <p:nvPr>
            <p:ph idx="1"/>
          </p:nvPr>
        </p:nvPicPr>
        <p:blipFill>
          <a:blip r:embed="rId2"/>
          <a:stretch>
            <a:fillRect/>
          </a:stretch>
        </p:blipFill>
        <p:spPr>
          <a:xfrm>
            <a:off x="2398455" y="2300287"/>
            <a:ext cx="7395089" cy="10264387"/>
          </a:xfrm>
        </p:spPr>
      </p:pic>
    </p:spTree>
    <p:extLst>
      <p:ext uri="{BB962C8B-B14F-4D97-AF65-F5344CB8AC3E}">
        <p14:creationId xmlns:p14="http://schemas.microsoft.com/office/powerpoint/2010/main" val="2805521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89951-A7FF-2242-836C-6006599EE0DB}"/>
              </a:ext>
            </a:extLst>
          </p:cNvPr>
          <p:cNvSpPr>
            <a:spLocks noGrp="1"/>
          </p:cNvSpPr>
          <p:nvPr>
            <p:ph type="title"/>
          </p:nvPr>
        </p:nvSpPr>
        <p:spPr/>
        <p:txBody>
          <a:bodyPr/>
          <a:lstStyle/>
          <a:p>
            <a:r>
              <a:rPr lang="en-US" dirty="0"/>
              <a:t>From Algorism to Algorithms</a:t>
            </a:r>
          </a:p>
        </p:txBody>
      </p:sp>
      <p:sp>
        <p:nvSpPr>
          <p:cNvPr id="3" name="Content Placeholder 2">
            <a:extLst>
              <a:ext uri="{FF2B5EF4-FFF2-40B4-BE49-F238E27FC236}">
                <a16:creationId xmlns:a16="http://schemas.microsoft.com/office/drawing/2014/main" id="{284760DA-A8DE-7943-90CE-A56144AB7E39}"/>
              </a:ext>
            </a:extLst>
          </p:cNvPr>
          <p:cNvSpPr>
            <a:spLocks noGrp="1"/>
          </p:cNvSpPr>
          <p:nvPr>
            <p:ph idx="1"/>
          </p:nvPr>
        </p:nvSpPr>
        <p:spPr/>
        <p:txBody>
          <a:bodyPr>
            <a:normAutofit fontScale="77500" lnSpcReduction="20000"/>
          </a:bodyPr>
          <a:lstStyle/>
          <a:p>
            <a:pPr marL="0" indent="0">
              <a:spcBef>
                <a:spcPts val="0"/>
              </a:spcBef>
              <a:spcAft>
                <a:spcPts val="0"/>
              </a:spcAft>
              <a:buNone/>
            </a:pPr>
            <a:r>
              <a:rPr lang="en-US" dirty="0"/>
              <a:t>When you wish to add a number to a number or to subtract a number from a number, place both numbers in two rows, one of them, that is, below the other, and let the place of the units (sc. in one number) be beneath the place of the units (sc. in the other) and the place of the tens beneath the place of the tens. But if you wish to aggregate the two numbers, i.e., to add one to the other, you will add each place to the place that is above it with regard to its own kind, i.e., units to units and tens to tens. When ten has been collected in one of the places, i.e., in the place of the units or tens or in some other place, put a one instead of it and elevate it to a higher place, i.e., if you have ten in the first place which is the place of the units, make a one of it and raise it to the place of the tens and there it will signify ten. But if there remains something from the number that is less than X or the number itself is less than X, leave it in the same place. And if nothing remains, put a circle (i.e., o), so that the place may not be empty; but let there be a circle in it that occupies it, lest perchance, since it is empty, the places may be decreased and it may be thought that the second is the first, and so you will be misled in your number. Do likewise also in all the places. Likewise, when X has been collected in the second place, make a one from it and raise it to the third place; and there it will signify one hundred and whatever is left over below X will remain there (i.e., in the second place). But if nothing remains in the other places, you will put a circle there as above. Do likewise in the rest of the places if there is more. </a:t>
            </a:r>
          </a:p>
          <a:p>
            <a:pPr marL="0" indent="0">
              <a:spcBef>
                <a:spcPts val="0"/>
              </a:spcBef>
              <a:spcAft>
                <a:spcPts val="0"/>
              </a:spcAft>
              <a:buNone/>
            </a:pPr>
            <a:endParaRPr lang="en-US" dirty="0"/>
          </a:p>
          <a:p>
            <a:pPr marL="0" indent="0">
              <a:spcBef>
                <a:spcPts val="0"/>
              </a:spcBef>
              <a:spcAft>
                <a:spcPts val="0"/>
              </a:spcAft>
              <a:buNone/>
            </a:pPr>
            <a:r>
              <a:rPr lang="en-US" b="1" dirty="0"/>
              <a:t>From “Dixit </a:t>
            </a:r>
            <a:r>
              <a:rPr lang="en-US" b="1" dirty="0" err="1"/>
              <a:t>Algorizmi</a:t>
            </a:r>
            <a:r>
              <a:rPr lang="en-US" b="1" dirty="0"/>
              <a:t>”—the medieval Latin manuscript that gives us the word </a:t>
            </a:r>
            <a:r>
              <a:rPr lang="en-US" b="1" i="1" dirty="0"/>
              <a:t>algorithm</a:t>
            </a:r>
            <a:endParaRPr lang="en-US" dirty="0"/>
          </a:p>
          <a:p>
            <a:pPr marL="0" indent="0">
              <a:spcBef>
                <a:spcPts val="0"/>
              </a:spcBef>
              <a:spcAft>
                <a:spcPts val="0"/>
              </a:spcAft>
              <a:buNone/>
            </a:pPr>
            <a:r>
              <a:rPr lang="en-US" dirty="0"/>
              <a:t>Derived from a lost Arabic text by </a:t>
            </a:r>
            <a:r>
              <a:rPr lang="en-US" dirty="0" err="1"/>
              <a:t>Muḥammad</a:t>
            </a:r>
            <a:r>
              <a:rPr lang="en-US" dirty="0"/>
              <a:t> ibn </a:t>
            </a:r>
            <a:r>
              <a:rPr lang="en-US" dirty="0" err="1"/>
              <a:t>Mūsā</a:t>
            </a:r>
            <a:r>
              <a:rPr lang="en-US" dirty="0"/>
              <a:t> al-</a:t>
            </a:r>
            <a:r>
              <a:rPr lang="en-US" dirty="0" err="1"/>
              <a:t>Khwārizmī</a:t>
            </a:r>
            <a:endParaRPr lang="en-US" dirty="0"/>
          </a:p>
          <a:p>
            <a:pPr marL="0" indent="0">
              <a:spcBef>
                <a:spcPts val="0"/>
              </a:spcBef>
              <a:spcAft>
                <a:spcPts val="0"/>
              </a:spcAft>
              <a:buNone/>
            </a:pPr>
            <a:r>
              <a:rPr lang="en-US" dirty="0"/>
              <a:t>English translation by John N. Crossley and Alan S. Henry</a:t>
            </a:r>
          </a:p>
        </p:txBody>
      </p:sp>
    </p:spTree>
    <p:extLst>
      <p:ext uri="{BB962C8B-B14F-4D97-AF65-F5344CB8AC3E}">
        <p14:creationId xmlns:p14="http://schemas.microsoft.com/office/powerpoint/2010/main" val="1884283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1712B-F93D-8844-A4AC-FBDD83F6AE30}"/>
              </a:ext>
            </a:extLst>
          </p:cNvPr>
          <p:cNvSpPr>
            <a:spLocks noGrp="1"/>
          </p:cNvSpPr>
          <p:nvPr>
            <p:ph type="title"/>
          </p:nvPr>
        </p:nvSpPr>
        <p:spPr/>
        <p:txBody>
          <a:bodyPr/>
          <a:lstStyle/>
          <a:p>
            <a:r>
              <a:rPr lang="en-US" dirty="0"/>
              <a:t>From Algorism to Algorithms</a:t>
            </a:r>
          </a:p>
        </p:txBody>
      </p:sp>
      <p:sp>
        <p:nvSpPr>
          <p:cNvPr id="5" name="Content Placeholder 4">
            <a:extLst>
              <a:ext uri="{FF2B5EF4-FFF2-40B4-BE49-F238E27FC236}">
                <a16:creationId xmlns:a16="http://schemas.microsoft.com/office/drawing/2014/main" id="{33755F0D-6A53-3143-8CFA-E41800606DBD}"/>
              </a:ext>
            </a:extLst>
          </p:cNvPr>
          <p:cNvSpPr>
            <a:spLocks noGrp="1"/>
          </p:cNvSpPr>
          <p:nvPr>
            <p:ph idx="1"/>
          </p:nvPr>
        </p:nvSpPr>
        <p:spPr>
          <a:xfrm>
            <a:off x="1024128" y="3429000"/>
            <a:ext cx="4136451" cy="775138"/>
          </a:xfrm>
        </p:spPr>
        <p:txBody>
          <a:bodyPr/>
          <a:lstStyle/>
          <a:p>
            <a:r>
              <a:rPr lang="en-US" dirty="0"/>
              <a:t>From </a:t>
            </a:r>
            <a:r>
              <a:rPr lang="en-US" i="1" dirty="0"/>
              <a:t>An </a:t>
            </a:r>
            <a:r>
              <a:rPr lang="en-US" i="1" dirty="0" err="1"/>
              <a:t>arithmeticall</a:t>
            </a:r>
            <a:r>
              <a:rPr lang="en-US" i="1" dirty="0"/>
              <a:t> </a:t>
            </a:r>
            <a:r>
              <a:rPr lang="en-US" i="1" dirty="0" err="1"/>
              <a:t>militare</a:t>
            </a:r>
            <a:r>
              <a:rPr lang="en-US" i="1" dirty="0"/>
              <a:t> treatise named </a:t>
            </a:r>
            <a:r>
              <a:rPr lang="en-US" i="1" dirty="0" err="1"/>
              <a:t>Stratioticos</a:t>
            </a:r>
            <a:r>
              <a:rPr lang="en-US" dirty="0"/>
              <a:t> (1579)</a:t>
            </a:r>
          </a:p>
        </p:txBody>
      </p:sp>
      <p:pic>
        <p:nvPicPr>
          <p:cNvPr id="6" name="Picture 5">
            <a:extLst>
              <a:ext uri="{FF2B5EF4-FFF2-40B4-BE49-F238E27FC236}">
                <a16:creationId xmlns:a16="http://schemas.microsoft.com/office/drawing/2014/main" id="{8A7BCEC0-7CB3-2042-A496-84D4177869D9}"/>
              </a:ext>
            </a:extLst>
          </p:cNvPr>
          <p:cNvPicPr/>
          <p:nvPr/>
        </p:nvPicPr>
        <p:blipFill>
          <a:blip r:embed="rId2">
            <a:extLst>
              <a:ext uri="{28A0092B-C50C-407E-A947-70E740481C1C}">
                <a14:useLocalDpi xmlns:a14="http://schemas.microsoft.com/office/drawing/2010/main" val="0"/>
              </a:ext>
            </a:extLst>
          </a:blip>
          <a:stretch>
            <a:fillRect/>
          </a:stretch>
        </p:blipFill>
        <p:spPr>
          <a:xfrm>
            <a:off x="5701390" y="2018827"/>
            <a:ext cx="5081853" cy="4707794"/>
          </a:xfrm>
          <a:prstGeom prst="rect">
            <a:avLst/>
          </a:prstGeom>
        </p:spPr>
      </p:pic>
    </p:spTree>
    <p:extLst>
      <p:ext uri="{BB962C8B-B14F-4D97-AF65-F5344CB8AC3E}">
        <p14:creationId xmlns:p14="http://schemas.microsoft.com/office/powerpoint/2010/main" val="2814385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9AC0-4425-1B4B-8043-1181A88BCE70}"/>
              </a:ext>
            </a:extLst>
          </p:cNvPr>
          <p:cNvSpPr>
            <a:spLocks noGrp="1"/>
          </p:cNvSpPr>
          <p:nvPr>
            <p:ph type="title"/>
          </p:nvPr>
        </p:nvSpPr>
        <p:spPr/>
        <p:txBody>
          <a:bodyPr/>
          <a:lstStyle/>
          <a:p>
            <a:r>
              <a:rPr lang="en-US" dirty="0"/>
              <a:t>From Algorism to Algorithms</a:t>
            </a:r>
          </a:p>
        </p:txBody>
      </p:sp>
      <p:sp>
        <p:nvSpPr>
          <p:cNvPr id="3" name="Content Placeholder 2">
            <a:extLst>
              <a:ext uri="{FF2B5EF4-FFF2-40B4-BE49-F238E27FC236}">
                <a16:creationId xmlns:a16="http://schemas.microsoft.com/office/drawing/2014/main" id="{90670D21-AF8B-4146-AC58-281798C72358}"/>
              </a:ext>
            </a:extLst>
          </p:cNvPr>
          <p:cNvSpPr>
            <a:spLocks noGrp="1"/>
          </p:cNvSpPr>
          <p:nvPr>
            <p:ph idx="1"/>
          </p:nvPr>
        </p:nvSpPr>
        <p:spPr>
          <a:xfrm>
            <a:off x="1250020" y="4356702"/>
            <a:ext cx="2675513" cy="740979"/>
          </a:xfrm>
        </p:spPr>
        <p:txBody>
          <a:bodyPr/>
          <a:lstStyle/>
          <a:p>
            <a:r>
              <a:rPr lang="en-US" dirty="0"/>
              <a:t>Thomas Blount, </a:t>
            </a:r>
            <a:r>
              <a:rPr lang="en-US" i="1" dirty="0" err="1"/>
              <a:t>Glossographia</a:t>
            </a:r>
            <a:r>
              <a:rPr lang="en-US" i="1" dirty="0"/>
              <a:t> </a:t>
            </a:r>
            <a:r>
              <a:rPr lang="en-US" dirty="0"/>
              <a:t>(1656)</a:t>
            </a:r>
          </a:p>
        </p:txBody>
      </p:sp>
      <p:pic>
        <p:nvPicPr>
          <p:cNvPr id="5" name="Picture 4">
            <a:extLst>
              <a:ext uri="{FF2B5EF4-FFF2-40B4-BE49-F238E27FC236}">
                <a16:creationId xmlns:a16="http://schemas.microsoft.com/office/drawing/2014/main" id="{F42C8059-40BD-F148-9526-C4E08D52B9D6}"/>
              </a:ext>
            </a:extLst>
          </p:cNvPr>
          <p:cNvPicPr>
            <a:picLocks noChangeAspect="1"/>
          </p:cNvPicPr>
          <p:nvPr/>
        </p:nvPicPr>
        <p:blipFill>
          <a:blip r:embed="rId2"/>
          <a:stretch>
            <a:fillRect/>
          </a:stretch>
        </p:blipFill>
        <p:spPr>
          <a:xfrm>
            <a:off x="1250020" y="3246546"/>
            <a:ext cx="2781300" cy="952500"/>
          </a:xfrm>
          <a:prstGeom prst="rect">
            <a:avLst/>
          </a:prstGeom>
        </p:spPr>
      </p:pic>
      <p:pic>
        <p:nvPicPr>
          <p:cNvPr id="6" name="Picture 5">
            <a:extLst>
              <a:ext uri="{FF2B5EF4-FFF2-40B4-BE49-F238E27FC236}">
                <a16:creationId xmlns:a16="http://schemas.microsoft.com/office/drawing/2014/main" id="{D542ADF6-86A5-FE4B-AA2F-C528AB44A03F}"/>
              </a:ext>
            </a:extLst>
          </p:cNvPr>
          <p:cNvPicPr>
            <a:picLocks noChangeAspect="1"/>
          </p:cNvPicPr>
          <p:nvPr/>
        </p:nvPicPr>
        <p:blipFill>
          <a:blip r:embed="rId3"/>
          <a:stretch>
            <a:fillRect/>
          </a:stretch>
        </p:blipFill>
        <p:spPr>
          <a:xfrm>
            <a:off x="5519080" y="2548046"/>
            <a:ext cx="5422900" cy="3302000"/>
          </a:xfrm>
          <a:prstGeom prst="rect">
            <a:avLst/>
          </a:prstGeom>
        </p:spPr>
      </p:pic>
      <p:sp>
        <p:nvSpPr>
          <p:cNvPr id="7" name="TextBox 6">
            <a:extLst>
              <a:ext uri="{FF2B5EF4-FFF2-40B4-BE49-F238E27FC236}">
                <a16:creationId xmlns:a16="http://schemas.microsoft.com/office/drawing/2014/main" id="{A940F91E-F8C9-9542-A832-E6EC99B7932E}"/>
              </a:ext>
            </a:extLst>
          </p:cNvPr>
          <p:cNvSpPr txBox="1"/>
          <p:nvPr/>
        </p:nvSpPr>
        <p:spPr>
          <a:xfrm>
            <a:off x="5884164" y="6057340"/>
            <a:ext cx="4631011" cy="430887"/>
          </a:xfrm>
          <a:prstGeom prst="rect">
            <a:avLst/>
          </a:prstGeom>
          <a:noFill/>
        </p:spPr>
        <p:txBody>
          <a:bodyPr wrap="none" rtlCol="0">
            <a:spAutoFit/>
          </a:bodyPr>
          <a:lstStyle/>
          <a:p>
            <a:r>
              <a:rPr lang="en-US" sz="2200" dirty="0"/>
              <a:t>Ephraim Chambers, </a:t>
            </a:r>
            <a:r>
              <a:rPr lang="en-US" sz="2200" i="1" dirty="0" err="1"/>
              <a:t>Cyclopaedia</a:t>
            </a:r>
            <a:r>
              <a:rPr lang="en-US" sz="2200" dirty="0"/>
              <a:t> (1728)</a:t>
            </a:r>
          </a:p>
        </p:txBody>
      </p:sp>
    </p:spTree>
    <p:extLst>
      <p:ext uri="{BB962C8B-B14F-4D97-AF65-F5344CB8AC3E}">
        <p14:creationId xmlns:p14="http://schemas.microsoft.com/office/powerpoint/2010/main" val="22933983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otalTime>2651</TotalTime>
  <Words>1442</Words>
  <Application>Microsoft Macintosh PowerPoint</Application>
  <PresentationFormat>Widescreen</PresentationFormat>
  <Paragraphs>75</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-webkit-standard</vt:lpstr>
      <vt:lpstr>Calibri</vt:lpstr>
      <vt:lpstr>Cambria Math</vt:lpstr>
      <vt:lpstr>Menlo</vt:lpstr>
      <vt:lpstr>Tw Cen MT</vt:lpstr>
      <vt:lpstr>Tw Cen MT Condensed</vt:lpstr>
      <vt:lpstr>Wingdings 3</vt:lpstr>
      <vt:lpstr>Integral</vt:lpstr>
      <vt:lpstr>Implementing Historical Algorithms</vt:lpstr>
      <vt:lpstr>Algorithms Avant la Lettre</vt:lpstr>
      <vt:lpstr>Algorithms Avant la Lettre</vt:lpstr>
      <vt:lpstr>Algorithms Avant la Lettre</vt:lpstr>
      <vt:lpstr>How Far Back?</vt:lpstr>
      <vt:lpstr>From Algorism to Algorithms</vt:lpstr>
      <vt:lpstr>From Algorism to Algorithms</vt:lpstr>
      <vt:lpstr>From Algorism to Algorithms</vt:lpstr>
      <vt:lpstr>From Algorism to Algorithms</vt:lpstr>
      <vt:lpstr>From Algorism to Algorithms</vt:lpstr>
      <vt:lpstr>From Algorism to Algorithms</vt:lpstr>
      <vt:lpstr>From Algorism to Algorithms</vt:lpstr>
      <vt:lpstr>From Algorism to Algorithms</vt:lpstr>
      <vt:lpstr>From Algorism to Algorithms</vt:lpstr>
      <vt:lpstr>Implementation or Simulation?</vt:lpstr>
      <vt:lpstr>Implementation or Simulation?</vt:lpstr>
      <vt:lpstr>How Far do we Go?</vt:lpstr>
      <vt:lpstr>Implementing Franklin’s Procedure</vt:lpstr>
      <vt:lpstr>Implementing Franklin’s Procedure</vt:lpstr>
      <vt:lpstr>A Medieval Procedure</vt:lpstr>
      <vt:lpstr>A Somewhat More Modern Example</vt:lpstr>
      <vt:lpstr>Babbage and Lovelace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Implementing Historical Algorithms</dc:title>
  <dc:creator>Jeffrey Binder</dc:creator>
  <cp:lastModifiedBy>Jeffrey Binder</cp:lastModifiedBy>
  <cp:revision>44</cp:revision>
  <dcterms:created xsi:type="dcterms:W3CDTF">2019-11-24T13:53:39Z</dcterms:created>
  <dcterms:modified xsi:type="dcterms:W3CDTF">2019-11-26T15:43:58Z</dcterms:modified>
</cp:coreProperties>
</file>